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82" r:id="rId11"/>
  </p:sldMasterIdLst>
  <p:notesMasterIdLst>
    <p:notesMasterId r:id="rId114"/>
  </p:notesMasterIdLst>
  <p:sldIdLst>
    <p:sldId id="404" r:id="rId12"/>
    <p:sldId id="257" r:id="rId13"/>
    <p:sldId id="258" r:id="rId14"/>
    <p:sldId id="259" r:id="rId15"/>
    <p:sldId id="357" r:id="rId16"/>
    <p:sldId id="358" r:id="rId17"/>
    <p:sldId id="359" r:id="rId18"/>
    <p:sldId id="356" r:id="rId19"/>
    <p:sldId id="265" r:id="rId20"/>
    <p:sldId id="360" r:id="rId21"/>
    <p:sldId id="266" r:id="rId22"/>
    <p:sldId id="267" r:id="rId23"/>
    <p:sldId id="268" r:id="rId24"/>
    <p:sldId id="269" r:id="rId25"/>
    <p:sldId id="270" r:id="rId26"/>
    <p:sldId id="271" r:id="rId27"/>
    <p:sldId id="272" r:id="rId28"/>
    <p:sldId id="361" r:id="rId29"/>
    <p:sldId id="362" r:id="rId30"/>
    <p:sldId id="275" r:id="rId31"/>
    <p:sldId id="276" r:id="rId32"/>
    <p:sldId id="277" r:id="rId33"/>
    <p:sldId id="278" r:id="rId34"/>
    <p:sldId id="279" r:id="rId35"/>
    <p:sldId id="363" r:id="rId36"/>
    <p:sldId id="281" r:id="rId37"/>
    <p:sldId id="364" r:id="rId38"/>
    <p:sldId id="365" r:id="rId39"/>
    <p:sldId id="284" r:id="rId40"/>
    <p:sldId id="285" r:id="rId41"/>
    <p:sldId id="286" r:id="rId42"/>
    <p:sldId id="366" r:id="rId43"/>
    <p:sldId id="352" r:id="rId44"/>
    <p:sldId id="353" r:id="rId45"/>
    <p:sldId id="290" r:id="rId46"/>
    <p:sldId id="291" r:id="rId47"/>
    <p:sldId id="367" r:id="rId48"/>
    <p:sldId id="368" r:id="rId49"/>
    <p:sldId id="369" r:id="rId50"/>
    <p:sldId id="370" r:id="rId51"/>
    <p:sldId id="371" r:id="rId52"/>
    <p:sldId id="296" r:id="rId53"/>
    <p:sldId id="297" r:id="rId54"/>
    <p:sldId id="298" r:id="rId55"/>
    <p:sldId id="372" r:id="rId56"/>
    <p:sldId id="373" r:id="rId57"/>
    <p:sldId id="302" r:id="rId58"/>
    <p:sldId id="402" r:id="rId59"/>
    <p:sldId id="304" r:id="rId60"/>
    <p:sldId id="305" r:id="rId61"/>
    <p:sldId id="388" r:id="rId62"/>
    <p:sldId id="389" r:id="rId63"/>
    <p:sldId id="308" r:id="rId64"/>
    <p:sldId id="309" r:id="rId65"/>
    <p:sldId id="310" r:id="rId66"/>
    <p:sldId id="311" r:id="rId67"/>
    <p:sldId id="312" r:id="rId68"/>
    <p:sldId id="313" r:id="rId69"/>
    <p:sldId id="314" r:id="rId70"/>
    <p:sldId id="315" r:id="rId71"/>
    <p:sldId id="316" r:id="rId72"/>
    <p:sldId id="375" r:id="rId73"/>
    <p:sldId id="376" r:id="rId74"/>
    <p:sldId id="377" r:id="rId75"/>
    <p:sldId id="378" r:id="rId76"/>
    <p:sldId id="379" r:id="rId77"/>
    <p:sldId id="380" r:id="rId78"/>
    <p:sldId id="381" r:id="rId79"/>
    <p:sldId id="382" r:id="rId80"/>
    <p:sldId id="383" r:id="rId81"/>
    <p:sldId id="384" r:id="rId82"/>
    <p:sldId id="385" r:id="rId83"/>
    <p:sldId id="386" r:id="rId84"/>
    <p:sldId id="354" r:id="rId85"/>
    <p:sldId id="318" r:id="rId86"/>
    <p:sldId id="319" r:id="rId87"/>
    <p:sldId id="320" r:id="rId88"/>
    <p:sldId id="321" r:id="rId89"/>
    <p:sldId id="322" r:id="rId90"/>
    <p:sldId id="323" r:id="rId91"/>
    <p:sldId id="324" r:id="rId92"/>
    <p:sldId id="390" r:id="rId93"/>
    <p:sldId id="391" r:id="rId94"/>
    <p:sldId id="351" r:id="rId95"/>
    <p:sldId id="328" r:id="rId96"/>
    <p:sldId id="392" r:id="rId97"/>
    <p:sldId id="330" r:id="rId98"/>
    <p:sldId id="332" r:id="rId99"/>
    <p:sldId id="335" r:id="rId100"/>
    <p:sldId id="393" r:id="rId101"/>
    <p:sldId id="336" r:id="rId102"/>
    <p:sldId id="394" r:id="rId103"/>
    <p:sldId id="395" r:id="rId104"/>
    <p:sldId id="396" r:id="rId105"/>
    <p:sldId id="397" r:id="rId106"/>
    <p:sldId id="398" r:id="rId107"/>
    <p:sldId id="400" r:id="rId108"/>
    <p:sldId id="399" r:id="rId109"/>
    <p:sldId id="348" r:id="rId110"/>
    <p:sldId id="349" r:id="rId111"/>
    <p:sldId id="355" r:id="rId112"/>
    <p:sldId id="403" r:id="rId1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A6D9"/>
    <a:srgbClr val="B63D1C"/>
    <a:srgbClr val="FBE5D6"/>
    <a:srgbClr val="EFD2D1"/>
    <a:srgbClr val="FFFFFF"/>
    <a:srgbClr val="B4C7E7"/>
    <a:srgbClr val="FFECB4"/>
    <a:srgbClr val="F5BC95"/>
    <a:srgbClr val="FFE699"/>
    <a:srgbClr val="DCE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54" autoAdjust="0"/>
    <p:restoredTop sz="94173" autoAdjust="0"/>
  </p:normalViewPr>
  <p:slideViewPr>
    <p:cSldViewPr snapToGrid="0">
      <p:cViewPr varScale="1">
        <p:scale>
          <a:sx n="46" d="100"/>
          <a:sy n="46" d="100"/>
        </p:scale>
        <p:origin x="60" y="8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117" Type="http://schemas.openxmlformats.org/officeDocument/2006/relationships/theme" Target="theme/theme1.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12" Type="http://schemas.openxmlformats.org/officeDocument/2006/relationships/slide" Target="slides/slide101.xml"/><Relationship Id="rId16" Type="http://schemas.openxmlformats.org/officeDocument/2006/relationships/slide" Target="slides/slide5.xml"/><Relationship Id="rId107" Type="http://schemas.openxmlformats.org/officeDocument/2006/relationships/slide" Target="slides/slide9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slide" Target="slides/slide68.xml"/><Relationship Id="rId87" Type="http://schemas.openxmlformats.org/officeDocument/2006/relationships/slide" Target="slides/slide76.xml"/><Relationship Id="rId102" Type="http://schemas.openxmlformats.org/officeDocument/2006/relationships/slide" Target="slides/slide91.xml"/><Relationship Id="rId110" Type="http://schemas.openxmlformats.org/officeDocument/2006/relationships/slide" Target="slides/slide99.xml"/><Relationship Id="rId115"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slide" Target="slides/slide71.xml"/><Relationship Id="rId90" Type="http://schemas.openxmlformats.org/officeDocument/2006/relationships/slide" Target="slides/slide79.xml"/><Relationship Id="rId95" Type="http://schemas.openxmlformats.org/officeDocument/2006/relationships/slide" Target="slides/slide84.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13" Type="http://schemas.openxmlformats.org/officeDocument/2006/relationships/slide" Target="slides/slide102.xml"/><Relationship Id="rId11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103" Type="http://schemas.openxmlformats.org/officeDocument/2006/relationships/slide" Target="slides/slide92.xml"/><Relationship Id="rId108" Type="http://schemas.openxmlformats.org/officeDocument/2006/relationships/slide" Target="slides/slide97.xml"/><Relationship Id="rId116"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slide" Target="slides/slide80.xml"/><Relationship Id="rId96" Type="http://schemas.openxmlformats.org/officeDocument/2006/relationships/slide" Target="slides/slide85.xml"/><Relationship Id="rId111" Type="http://schemas.openxmlformats.org/officeDocument/2006/relationships/slide" Target="slides/slide10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slide" Target="slides/slide95.xml"/><Relationship Id="rId114" Type="http://schemas.openxmlformats.org/officeDocument/2006/relationships/notesMaster" Target="notesMasters/notesMaster1.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2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0D81BF-0C2E-47D8-B05B-B3513113003F}"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BEF3306A-09C8-4630-9CFB-227B64074AF0}">
      <dgm:prSet phldrT="[Text]" custT="1"/>
      <dgm:spPr>
        <a:solidFill>
          <a:schemeClr val="accent6">
            <a:lumMod val="20000"/>
            <a:lumOff val="80000"/>
          </a:schemeClr>
        </a:solidFill>
        <a:ln>
          <a:noFill/>
        </a:ln>
      </dgm:spPr>
      <dgm:t>
        <a:bodyPr/>
        <a:lstStyle/>
        <a:p>
          <a:r>
            <a:rPr lang="id-ID" sz="2000" b="1" dirty="0">
              <a:latin typeface="Cambria" panose="02040503050406030204" pitchFamily="18" charset="0"/>
              <a:ea typeface="Cambria" panose="02040503050406030204" pitchFamily="18" charset="0"/>
            </a:rPr>
            <a:t>Server</a:t>
          </a:r>
        </a:p>
      </dgm:t>
    </dgm:pt>
    <dgm:pt modelId="{69CFC33A-D2AD-4FFA-A217-DA2D551C8E55}" type="parTrans" cxnId="{21BD07CB-A364-4CD6-B64B-53A5EA711BD1}">
      <dgm:prSet/>
      <dgm:spPr/>
      <dgm:t>
        <a:bodyPr/>
        <a:lstStyle/>
        <a:p>
          <a:endParaRPr lang="id-ID" sz="2000" b="1">
            <a:latin typeface="Cambria" panose="02040503050406030204" pitchFamily="18" charset="0"/>
            <a:ea typeface="Cambria" panose="02040503050406030204" pitchFamily="18" charset="0"/>
          </a:endParaRPr>
        </a:p>
      </dgm:t>
    </dgm:pt>
    <dgm:pt modelId="{7A8E8EC4-7F08-4102-8E53-69FBD1522EC4}" type="sibTrans" cxnId="{21BD07CB-A364-4CD6-B64B-53A5EA711BD1}">
      <dgm:prSet/>
      <dgm:spPr/>
      <dgm:t>
        <a:bodyPr/>
        <a:lstStyle/>
        <a:p>
          <a:endParaRPr lang="id-ID" sz="2000" b="1">
            <a:latin typeface="Cambria" panose="02040503050406030204" pitchFamily="18" charset="0"/>
            <a:ea typeface="Cambria" panose="02040503050406030204" pitchFamily="18" charset="0"/>
          </a:endParaRPr>
        </a:p>
      </dgm:t>
    </dgm:pt>
    <dgm:pt modelId="{6E412B1E-F986-412E-BCD7-167A03AD9AD9}">
      <dgm:prSet phldrT="[Text]" custT="1"/>
      <dgm:spPr>
        <a:solidFill>
          <a:schemeClr val="accent6">
            <a:lumMod val="40000"/>
            <a:lumOff val="60000"/>
          </a:schemeClr>
        </a:solidFill>
        <a:ln>
          <a:noFill/>
        </a:ln>
      </dgm:spPr>
      <dgm:t>
        <a:bodyPr/>
        <a:lstStyle/>
        <a:p>
          <a:r>
            <a:rPr lang="id-ID" sz="2000" b="1" dirty="0">
              <a:latin typeface="Cambria" panose="02040503050406030204" pitchFamily="18" charset="0"/>
              <a:ea typeface="Cambria" panose="02040503050406030204" pitchFamily="18" charset="0"/>
            </a:rPr>
            <a:t>NIC (</a:t>
          </a:r>
          <a:r>
            <a:rPr lang="id-ID" sz="2000" b="1" i="1" dirty="0">
              <a:latin typeface="Cambria" panose="02040503050406030204" pitchFamily="18" charset="0"/>
              <a:ea typeface="Cambria" panose="02040503050406030204" pitchFamily="18" charset="0"/>
            </a:rPr>
            <a:t>Network Interface Card</a:t>
          </a:r>
          <a:r>
            <a:rPr lang="id-ID" sz="2000" b="1" dirty="0">
              <a:latin typeface="Cambria" panose="02040503050406030204" pitchFamily="18" charset="0"/>
              <a:ea typeface="Cambria" panose="02040503050406030204" pitchFamily="18" charset="0"/>
            </a:rPr>
            <a:t>)</a:t>
          </a:r>
        </a:p>
      </dgm:t>
    </dgm:pt>
    <dgm:pt modelId="{CD4137A7-7AF9-4797-BB9F-76C9D957FA46}" type="parTrans" cxnId="{9C25251C-55D4-4494-9193-80C2DEBF857F}">
      <dgm:prSet/>
      <dgm:spPr/>
      <dgm:t>
        <a:bodyPr/>
        <a:lstStyle/>
        <a:p>
          <a:endParaRPr lang="id-ID" sz="2000" b="1">
            <a:latin typeface="Cambria" panose="02040503050406030204" pitchFamily="18" charset="0"/>
            <a:ea typeface="Cambria" panose="02040503050406030204" pitchFamily="18" charset="0"/>
          </a:endParaRPr>
        </a:p>
      </dgm:t>
    </dgm:pt>
    <dgm:pt modelId="{D64EDA0A-42AE-4444-96AB-EFCABA8B9589}" type="sibTrans" cxnId="{9C25251C-55D4-4494-9193-80C2DEBF857F}">
      <dgm:prSet/>
      <dgm:spPr/>
      <dgm:t>
        <a:bodyPr/>
        <a:lstStyle/>
        <a:p>
          <a:endParaRPr lang="id-ID" sz="2000" b="1">
            <a:latin typeface="Cambria" panose="02040503050406030204" pitchFamily="18" charset="0"/>
            <a:ea typeface="Cambria" panose="02040503050406030204" pitchFamily="18" charset="0"/>
          </a:endParaRPr>
        </a:p>
      </dgm:t>
    </dgm:pt>
    <dgm:pt modelId="{1ECAB77F-D764-4F1A-8B7C-84CDF819F787}">
      <dgm:prSet phldrT="[Text]" custT="1"/>
      <dgm:spPr>
        <a:solidFill>
          <a:schemeClr val="accent6">
            <a:lumMod val="60000"/>
            <a:lumOff val="40000"/>
          </a:schemeClr>
        </a:solidFill>
        <a:ln>
          <a:noFill/>
        </a:ln>
      </dgm:spPr>
      <dgm:t>
        <a:bodyPr/>
        <a:lstStyle/>
        <a:p>
          <a:r>
            <a:rPr lang="id-ID" sz="2000" b="1" dirty="0">
              <a:latin typeface="Cambria" panose="02040503050406030204" pitchFamily="18" charset="0"/>
              <a:ea typeface="Cambria" panose="02040503050406030204" pitchFamily="18" charset="0"/>
            </a:rPr>
            <a:t>Kartu </a:t>
          </a:r>
          <a:r>
            <a:rPr lang="id-ID" sz="2000" b="1" i="1" dirty="0">
              <a:latin typeface="Cambria" panose="02040503050406030204" pitchFamily="18" charset="0"/>
              <a:ea typeface="Cambria" panose="02040503050406030204" pitchFamily="18" charset="0"/>
            </a:rPr>
            <a:t>Wi-fi</a:t>
          </a:r>
        </a:p>
      </dgm:t>
    </dgm:pt>
    <dgm:pt modelId="{4AB7B4C1-A82E-4522-9673-96B63C759139}" type="parTrans" cxnId="{9B44691D-51F0-471E-8A3F-9F962D26F1B8}">
      <dgm:prSet/>
      <dgm:spPr/>
      <dgm:t>
        <a:bodyPr/>
        <a:lstStyle/>
        <a:p>
          <a:endParaRPr lang="id-ID" sz="2000" b="1">
            <a:latin typeface="Cambria" panose="02040503050406030204" pitchFamily="18" charset="0"/>
            <a:ea typeface="Cambria" panose="02040503050406030204" pitchFamily="18" charset="0"/>
          </a:endParaRPr>
        </a:p>
      </dgm:t>
    </dgm:pt>
    <dgm:pt modelId="{802467D3-5F68-4AF6-971B-6AC95D213360}" type="sibTrans" cxnId="{9B44691D-51F0-471E-8A3F-9F962D26F1B8}">
      <dgm:prSet/>
      <dgm:spPr/>
      <dgm:t>
        <a:bodyPr/>
        <a:lstStyle/>
        <a:p>
          <a:endParaRPr lang="id-ID" sz="2000" b="1">
            <a:latin typeface="Cambria" panose="02040503050406030204" pitchFamily="18" charset="0"/>
            <a:ea typeface="Cambria" panose="02040503050406030204" pitchFamily="18" charset="0"/>
          </a:endParaRPr>
        </a:p>
      </dgm:t>
    </dgm:pt>
    <dgm:pt modelId="{42978C6F-3BD3-4BA8-9107-AD422394CEA0}">
      <dgm:prSet phldrT="[Text]" custT="1"/>
      <dgm:spPr>
        <a:solidFill>
          <a:schemeClr val="accent4">
            <a:lumMod val="60000"/>
            <a:lumOff val="40000"/>
          </a:schemeClr>
        </a:solidFill>
        <a:ln>
          <a:noFill/>
        </a:ln>
      </dgm:spPr>
      <dgm:t>
        <a:bodyPr/>
        <a:lstStyle/>
        <a:p>
          <a:r>
            <a:rPr lang="id-ID" sz="2000" b="1" dirty="0">
              <a:latin typeface="Cambria" panose="02040503050406030204" pitchFamily="18" charset="0"/>
              <a:ea typeface="Cambria" panose="02040503050406030204" pitchFamily="18" charset="0"/>
            </a:rPr>
            <a:t>Hub</a:t>
          </a:r>
        </a:p>
      </dgm:t>
    </dgm:pt>
    <dgm:pt modelId="{246130AC-DBF2-4B28-9817-367C4F7836E9}" type="parTrans" cxnId="{99604335-8F1A-4E76-8B35-8339D3CC87C6}">
      <dgm:prSet/>
      <dgm:spPr/>
      <dgm:t>
        <a:bodyPr/>
        <a:lstStyle/>
        <a:p>
          <a:endParaRPr lang="id-ID" sz="2000" b="1">
            <a:latin typeface="Cambria" panose="02040503050406030204" pitchFamily="18" charset="0"/>
            <a:ea typeface="Cambria" panose="02040503050406030204" pitchFamily="18" charset="0"/>
          </a:endParaRPr>
        </a:p>
      </dgm:t>
    </dgm:pt>
    <dgm:pt modelId="{3D2FAE01-9FF3-41C4-B37C-D5934293EE65}" type="sibTrans" cxnId="{99604335-8F1A-4E76-8B35-8339D3CC87C6}">
      <dgm:prSet/>
      <dgm:spPr/>
      <dgm:t>
        <a:bodyPr/>
        <a:lstStyle/>
        <a:p>
          <a:endParaRPr lang="id-ID" sz="2000" b="1">
            <a:latin typeface="Cambria" panose="02040503050406030204" pitchFamily="18" charset="0"/>
            <a:ea typeface="Cambria" panose="02040503050406030204" pitchFamily="18" charset="0"/>
          </a:endParaRPr>
        </a:p>
      </dgm:t>
    </dgm:pt>
    <dgm:pt modelId="{8CF63547-FD81-41A0-88D4-8D1E60CD6343}">
      <dgm:prSet phldrT="[Text]" custT="1"/>
      <dgm:spPr>
        <a:solidFill>
          <a:schemeClr val="accent4">
            <a:lumMod val="40000"/>
            <a:lumOff val="60000"/>
          </a:schemeClr>
        </a:solidFill>
        <a:ln>
          <a:noFill/>
        </a:ln>
      </dgm:spPr>
      <dgm:t>
        <a:bodyPr/>
        <a:lstStyle/>
        <a:p>
          <a:r>
            <a:rPr lang="id-ID" sz="2000" b="1" i="1" dirty="0">
              <a:latin typeface="Cambria" panose="02040503050406030204" pitchFamily="18" charset="0"/>
              <a:ea typeface="Cambria" panose="02040503050406030204" pitchFamily="18" charset="0"/>
            </a:rPr>
            <a:t>Switch</a:t>
          </a:r>
        </a:p>
      </dgm:t>
    </dgm:pt>
    <dgm:pt modelId="{A0852B42-A5DD-43CE-AAB1-ECCCF0BFC326}" type="parTrans" cxnId="{FFEC6927-C56F-4780-A67D-5E37A8408DBA}">
      <dgm:prSet/>
      <dgm:spPr/>
      <dgm:t>
        <a:bodyPr/>
        <a:lstStyle/>
        <a:p>
          <a:endParaRPr lang="id-ID" sz="2000" b="1">
            <a:latin typeface="Cambria" panose="02040503050406030204" pitchFamily="18" charset="0"/>
            <a:ea typeface="Cambria" panose="02040503050406030204" pitchFamily="18" charset="0"/>
          </a:endParaRPr>
        </a:p>
      </dgm:t>
    </dgm:pt>
    <dgm:pt modelId="{4BBE877D-88D5-421F-9D7E-D8861F6EE715}" type="sibTrans" cxnId="{FFEC6927-C56F-4780-A67D-5E37A8408DBA}">
      <dgm:prSet/>
      <dgm:spPr/>
      <dgm:t>
        <a:bodyPr/>
        <a:lstStyle/>
        <a:p>
          <a:endParaRPr lang="id-ID" sz="2000" b="1">
            <a:latin typeface="Cambria" panose="02040503050406030204" pitchFamily="18" charset="0"/>
            <a:ea typeface="Cambria" panose="02040503050406030204" pitchFamily="18" charset="0"/>
          </a:endParaRPr>
        </a:p>
      </dgm:t>
    </dgm:pt>
    <dgm:pt modelId="{CE6DF619-8244-4AC0-B148-4302BF742F04}">
      <dgm:prSet phldrT="[Text]" custT="1"/>
      <dgm:spPr>
        <a:solidFill>
          <a:schemeClr val="accent4">
            <a:lumMod val="20000"/>
            <a:lumOff val="80000"/>
          </a:schemeClr>
        </a:solidFill>
        <a:ln>
          <a:noFill/>
        </a:ln>
      </dgm:spPr>
      <dgm:t>
        <a:bodyPr/>
        <a:lstStyle/>
        <a:p>
          <a:r>
            <a:rPr lang="id-ID" sz="2000" b="1" i="1" dirty="0">
              <a:latin typeface="Cambria" panose="02040503050406030204" pitchFamily="18" charset="0"/>
              <a:ea typeface="Cambria" panose="02040503050406030204" pitchFamily="18" charset="0"/>
            </a:rPr>
            <a:t>Router</a:t>
          </a:r>
        </a:p>
      </dgm:t>
    </dgm:pt>
    <dgm:pt modelId="{414F8270-EE64-42AA-87A8-069DA085099B}" type="parTrans" cxnId="{D22EB199-990B-4F5E-A52C-6FBB9B12348E}">
      <dgm:prSet/>
      <dgm:spPr/>
      <dgm:t>
        <a:bodyPr/>
        <a:lstStyle/>
        <a:p>
          <a:endParaRPr lang="id-ID" sz="2000" b="1">
            <a:latin typeface="Cambria" panose="02040503050406030204" pitchFamily="18" charset="0"/>
            <a:ea typeface="Cambria" panose="02040503050406030204" pitchFamily="18" charset="0"/>
          </a:endParaRPr>
        </a:p>
      </dgm:t>
    </dgm:pt>
    <dgm:pt modelId="{3D5F360A-C2C9-4208-B8F7-60ED56EEB6F3}" type="sibTrans" cxnId="{D22EB199-990B-4F5E-A52C-6FBB9B12348E}">
      <dgm:prSet/>
      <dgm:spPr/>
      <dgm:t>
        <a:bodyPr/>
        <a:lstStyle/>
        <a:p>
          <a:endParaRPr lang="id-ID" sz="2000" b="1">
            <a:latin typeface="Cambria" panose="02040503050406030204" pitchFamily="18" charset="0"/>
            <a:ea typeface="Cambria" panose="02040503050406030204" pitchFamily="18" charset="0"/>
          </a:endParaRPr>
        </a:p>
      </dgm:t>
    </dgm:pt>
    <dgm:pt modelId="{6314F9AD-19A8-4994-BC2C-C31A83D7FDEB}">
      <dgm:prSet phldrT="[Text]" custT="1"/>
      <dgm:spPr>
        <a:solidFill>
          <a:schemeClr val="accent1">
            <a:lumMod val="20000"/>
            <a:lumOff val="80000"/>
          </a:schemeClr>
        </a:solidFill>
        <a:ln>
          <a:noFill/>
        </a:ln>
      </dgm:spPr>
      <dgm:t>
        <a:bodyPr/>
        <a:lstStyle/>
        <a:p>
          <a:r>
            <a:rPr lang="id-ID" sz="2000" b="1" i="1" dirty="0">
              <a:latin typeface="Cambria" panose="02040503050406030204" pitchFamily="18" charset="0"/>
              <a:ea typeface="Cambria" panose="02040503050406030204" pitchFamily="18" charset="0"/>
            </a:rPr>
            <a:t>Access Point</a:t>
          </a:r>
        </a:p>
      </dgm:t>
    </dgm:pt>
    <dgm:pt modelId="{7637B408-D3EE-4A62-B317-B9C6928BB254}" type="parTrans" cxnId="{07E8227A-123C-47C2-958C-3756B0BE92C5}">
      <dgm:prSet/>
      <dgm:spPr/>
      <dgm:t>
        <a:bodyPr/>
        <a:lstStyle/>
        <a:p>
          <a:endParaRPr lang="id-ID" sz="2000" b="1">
            <a:latin typeface="Cambria" panose="02040503050406030204" pitchFamily="18" charset="0"/>
            <a:ea typeface="Cambria" panose="02040503050406030204" pitchFamily="18" charset="0"/>
          </a:endParaRPr>
        </a:p>
      </dgm:t>
    </dgm:pt>
    <dgm:pt modelId="{A9D9D96F-62BB-43D0-BF15-B83C258C4D71}" type="sibTrans" cxnId="{07E8227A-123C-47C2-958C-3756B0BE92C5}">
      <dgm:prSet/>
      <dgm:spPr/>
      <dgm:t>
        <a:bodyPr/>
        <a:lstStyle/>
        <a:p>
          <a:endParaRPr lang="id-ID" sz="2000" b="1">
            <a:latin typeface="Cambria" panose="02040503050406030204" pitchFamily="18" charset="0"/>
            <a:ea typeface="Cambria" panose="02040503050406030204" pitchFamily="18" charset="0"/>
          </a:endParaRPr>
        </a:p>
      </dgm:t>
    </dgm:pt>
    <dgm:pt modelId="{28367391-5926-4545-8323-0D1BAF6DA147}">
      <dgm:prSet phldrT="[Text]" custT="1"/>
      <dgm:spPr>
        <a:solidFill>
          <a:schemeClr val="accent1">
            <a:lumMod val="40000"/>
            <a:lumOff val="60000"/>
          </a:schemeClr>
        </a:solidFill>
        <a:ln>
          <a:noFill/>
        </a:ln>
      </dgm:spPr>
      <dgm:t>
        <a:bodyPr/>
        <a:lstStyle/>
        <a:p>
          <a:r>
            <a:rPr lang="id-ID" sz="2000" b="1" dirty="0">
              <a:latin typeface="Cambria" panose="02040503050406030204" pitchFamily="18" charset="0"/>
              <a:ea typeface="Cambria" panose="02040503050406030204" pitchFamily="18" charset="0"/>
            </a:rPr>
            <a:t>Modem</a:t>
          </a:r>
        </a:p>
      </dgm:t>
    </dgm:pt>
    <dgm:pt modelId="{BBFB42F1-0B74-4052-98DC-D6FA2FAE3795}" type="parTrans" cxnId="{7BAF20B4-BEAA-4FEA-8AE7-9AE2AFDC362C}">
      <dgm:prSet/>
      <dgm:spPr/>
      <dgm:t>
        <a:bodyPr/>
        <a:lstStyle/>
        <a:p>
          <a:endParaRPr lang="id-ID" sz="2000" b="1">
            <a:latin typeface="Cambria" panose="02040503050406030204" pitchFamily="18" charset="0"/>
            <a:ea typeface="Cambria" panose="02040503050406030204" pitchFamily="18" charset="0"/>
          </a:endParaRPr>
        </a:p>
      </dgm:t>
    </dgm:pt>
    <dgm:pt modelId="{982FB1C3-8966-4152-B576-176D0C8492BD}" type="sibTrans" cxnId="{7BAF20B4-BEAA-4FEA-8AE7-9AE2AFDC362C}">
      <dgm:prSet/>
      <dgm:spPr/>
      <dgm:t>
        <a:bodyPr/>
        <a:lstStyle/>
        <a:p>
          <a:endParaRPr lang="id-ID" sz="2000" b="1">
            <a:latin typeface="Cambria" panose="02040503050406030204" pitchFamily="18" charset="0"/>
            <a:ea typeface="Cambria" panose="02040503050406030204" pitchFamily="18" charset="0"/>
          </a:endParaRPr>
        </a:p>
      </dgm:t>
    </dgm:pt>
    <dgm:pt modelId="{BE6DA829-5FCF-4C0E-958C-73AEA8070500}">
      <dgm:prSet phldrT="[Text]" custT="1"/>
      <dgm:spPr>
        <a:solidFill>
          <a:schemeClr val="accent1">
            <a:lumMod val="60000"/>
            <a:lumOff val="40000"/>
          </a:schemeClr>
        </a:solidFill>
        <a:ln>
          <a:noFill/>
        </a:ln>
      </dgm:spPr>
      <dgm:t>
        <a:bodyPr/>
        <a:lstStyle/>
        <a:p>
          <a:r>
            <a:rPr lang="id-ID" sz="2000" b="1" dirty="0">
              <a:latin typeface="Cambria" panose="02040503050406030204" pitchFamily="18" charset="0"/>
              <a:ea typeface="Cambria" panose="02040503050406030204" pitchFamily="18" charset="0"/>
            </a:rPr>
            <a:t>Media transmisi</a:t>
          </a:r>
        </a:p>
      </dgm:t>
    </dgm:pt>
    <dgm:pt modelId="{C485B454-76F8-4717-B44E-B03055C580D9}" type="parTrans" cxnId="{17D22B66-1774-47ED-85EA-A002436E3354}">
      <dgm:prSet/>
      <dgm:spPr/>
      <dgm:t>
        <a:bodyPr/>
        <a:lstStyle/>
        <a:p>
          <a:endParaRPr lang="id-ID" sz="2000" b="1">
            <a:latin typeface="Cambria" panose="02040503050406030204" pitchFamily="18" charset="0"/>
            <a:ea typeface="Cambria" panose="02040503050406030204" pitchFamily="18" charset="0"/>
          </a:endParaRPr>
        </a:p>
      </dgm:t>
    </dgm:pt>
    <dgm:pt modelId="{366580E3-9F5F-4A73-B2D9-238F964AECF5}" type="sibTrans" cxnId="{17D22B66-1774-47ED-85EA-A002436E3354}">
      <dgm:prSet/>
      <dgm:spPr/>
      <dgm:t>
        <a:bodyPr/>
        <a:lstStyle/>
        <a:p>
          <a:endParaRPr lang="id-ID" sz="2000" b="1">
            <a:latin typeface="Cambria" panose="02040503050406030204" pitchFamily="18" charset="0"/>
            <a:ea typeface="Cambria" panose="02040503050406030204" pitchFamily="18" charset="0"/>
          </a:endParaRPr>
        </a:p>
      </dgm:t>
    </dgm:pt>
    <dgm:pt modelId="{6C7A06BB-62A3-4080-872B-B1ADF03B4613}" type="pres">
      <dgm:prSet presAssocID="{180D81BF-0C2E-47D8-B05B-B3513113003F}" presName="diagram" presStyleCnt="0">
        <dgm:presLayoutVars>
          <dgm:dir/>
          <dgm:resizeHandles val="exact"/>
        </dgm:presLayoutVars>
      </dgm:prSet>
      <dgm:spPr/>
      <dgm:t>
        <a:bodyPr/>
        <a:lstStyle/>
        <a:p>
          <a:endParaRPr lang="id-ID"/>
        </a:p>
      </dgm:t>
    </dgm:pt>
    <dgm:pt modelId="{3246B154-945A-4234-9D7F-2E3C88D3691E}" type="pres">
      <dgm:prSet presAssocID="{BEF3306A-09C8-4630-9CFB-227B64074AF0}" presName="node" presStyleLbl="node1" presStyleIdx="0" presStyleCnt="9">
        <dgm:presLayoutVars>
          <dgm:bulletEnabled val="1"/>
        </dgm:presLayoutVars>
      </dgm:prSet>
      <dgm:spPr/>
      <dgm:t>
        <a:bodyPr/>
        <a:lstStyle/>
        <a:p>
          <a:endParaRPr lang="id-ID"/>
        </a:p>
      </dgm:t>
    </dgm:pt>
    <dgm:pt modelId="{F89B2AEA-65CB-4F21-8A36-7CF611530CA9}" type="pres">
      <dgm:prSet presAssocID="{7A8E8EC4-7F08-4102-8E53-69FBD1522EC4}" presName="sibTrans" presStyleCnt="0"/>
      <dgm:spPr/>
    </dgm:pt>
    <dgm:pt modelId="{248C9E83-2D86-46D6-B004-A6405C174546}" type="pres">
      <dgm:prSet presAssocID="{6E412B1E-F986-412E-BCD7-167A03AD9AD9}" presName="node" presStyleLbl="node1" presStyleIdx="1" presStyleCnt="9">
        <dgm:presLayoutVars>
          <dgm:bulletEnabled val="1"/>
        </dgm:presLayoutVars>
      </dgm:prSet>
      <dgm:spPr/>
      <dgm:t>
        <a:bodyPr/>
        <a:lstStyle/>
        <a:p>
          <a:endParaRPr lang="id-ID"/>
        </a:p>
      </dgm:t>
    </dgm:pt>
    <dgm:pt modelId="{B1761254-FA26-48AF-950E-A76F925C3BAA}" type="pres">
      <dgm:prSet presAssocID="{D64EDA0A-42AE-4444-96AB-EFCABA8B9589}" presName="sibTrans" presStyleCnt="0"/>
      <dgm:spPr/>
    </dgm:pt>
    <dgm:pt modelId="{EF8A543F-AE04-4F2B-B988-F44ADF12E094}" type="pres">
      <dgm:prSet presAssocID="{1ECAB77F-D764-4F1A-8B7C-84CDF819F787}" presName="node" presStyleLbl="node1" presStyleIdx="2" presStyleCnt="9">
        <dgm:presLayoutVars>
          <dgm:bulletEnabled val="1"/>
        </dgm:presLayoutVars>
      </dgm:prSet>
      <dgm:spPr/>
      <dgm:t>
        <a:bodyPr/>
        <a:lstStyle/>
        <a:p>
          <a:endParaRPr lang="id-ID"/>
        </a:p>
      </dgm:t>
    </dgm:pt>
    <dgm:pt modelId="{98A70355-B37E-4802-92AF-5B2B8E30526C}" type="pres">
      <dgm:prSet presAssocID="{802467D3-5F68-4AF6-971B-6AC95D213360}" presName="sibTrans" presStyleCnt="0"/>
      <dgm:spPr/>
    </dgm:pt>
    <dgm:pt modelId="{1B71664C-2BFA-4A2E-8674-C741EA64CDA3}" type="pres">
      <dgm:prSet presAssocID="{42978C6F-3BD3-4BA8-9107-AD422394CEA0}" presName="node" presStyleLbl="node1" presStyleIdx="3" presStyleCnt="9">
        <dgm:presLayoutVars>
          <dgm:bulletEnabled val="1"/>
        </dgm:presLayoutVars>
      </dgm:prSet>
      <dgm:spPr/>
      <dgm:t>
        <a:bodyPr/>
        <a:lstStyle/>
        <a:p>
          <a:endParaRPr lang="id-ID"/>
        </a:p>
      </dgm:t>
    </dgm:pt>
    <dgm:pt modelId="{A6077B3C-F561-4069-A0D7-57402916DC7A}" type="pres">
      <dgm:prSet presAssocID="{3D2FAE01-9FF3-41C4-B37C-D5934293EE65}" presName="sibTrans" presStyleCnt="0"/>
      <dgm:spPr/>
    </dgm:pt>
    <dgm:pt modelId="{3A2390D9-D65F-4673-96DE-CC19257E4819}" type="pres">
      <dgm:prSet presAssocID="{8CF63547-FD81-41A0-88D4-8D1E60CD6343}" presName="node" presStyleLbl="node1" presStyleIdx="4" presStyleCnt="9">
        <dgm:presLayoutVars>
          <dgm:bulletEnabled val="1"/>
        </dgm:presLayoutVars>
      </dgm:prSet>
      <dgm:spPr/>
      <dgm:t>
        <a:bodyPr/>
        <a:lstStyle/>
        <a:p>
          <a:endParaRPr lang="id-ID"/>
        </a:p>
      </dgm:t>
    </dgm:pt>
    <dgm:pt modelId="{F86DE111-5FF6-40F0-9B0B-B61C25BA665B}" type="pres">
      <dgm:prSet presAssocID="{4BBE877D-88D5-421F-9D7E-D8861F6EE715}" presName="sibTrans" presStyleCnt="0"/>
      <dgm:spPr/>
    </dgm:pt>
    <dgm:pt modelId="{5EBFAC67-94C7-4605-898F-CBA777B0B552}" type="pres">
      <dgm:prSet presAssocID="{CE6DF619-8244-4AC0-B148-4302BF742F04}" presName="node" presStyleLbl="node1" presStyleIdx="5" presStyleCnt="9">
        <dgm:presLayoutVars>
          <dgm:bulletEnabled val="1"/>
        </dgm:presLayoutVars>
      </dgm:prSet>
      <dgm:spPr/>
      <dgm:t>
        <a:bodyPr/>
        <a:lstStyle/>
        <a:p>
          <a:endParaRPr lang="id-ID"/>
        </a:p>
      </dgm:t>
    </dgm:pt>
    <dgm:pt modelId="{C2EC0944-5DE0-4F37-8C57-833CE9103407}" type="pres">
      <dgm:prSet presAssocID="{3D5F360A-C2C9-4208-B8F7-60ED56EEB6F3}" presName="sibTrans" presStyleCnt="0"/>
      <dgm:spPr/>
    </dgm:pt>
    <dgm:pt modelId="{2E332C83-2D81-41F7-B3A5-E328B775E187}" type="pres">
      <dgm:prSet presAssocID="{6314F9AD-19A8-4994-BC2C-C31A83D7FDEB}" presName="node" presStyleLbl="node1" presStyleIdx="6" presStyleCnt="9">
        <dgm:presLayoutVars>
          <dgm:bulletEnabled val="1"/>
        </dgm:presLayoutVars>
      </dgm:prSet>
      <dgm:spPr/>
      <dgm:t>
        <a:bodyPr/>
        <a:lstStyle/>
        <a:p>
          <a:endParaRPr lang="id-ID"/>
        </a:p>
      </dgm:t>
    </dgm:pt>
    <dgm:pt modelId="{B643E910-C1DD-4C32-8D51-7F615FD746E5}" type="pres">
      <dgm:prSet presAssocID="{A9D9D96F-62BB-43D0-BF15-B83C258C4D71}" presName="sibTrans" presStyleCnt="0"/>
      <dgm:spPr/>
    </dgm:pt>
    <dgm:pt modelId="{D3B54A71-42F1-4A07-935B-678599F8109B}" type="pres">
      <dgm:prSet presAssocID="{28367391-5926-4545-8323-0D1BAF6DA147}" presName="node" presStyleLbl="node1" presStyleIdx="7" presStyleCnt="9">
        <dgm:presLayoutVars>
          <dgm:bulletEnabled val="1"/>
        </dgm:presLayoutVars>
      </dgm:prSet>
      <dgm:spPr/>
      <dgm:t>
        <a:bodyPr/>
        <a:lstStyle/>
        <a:p>
          <a:endParaRPr lang="id-ID"/>
        </a:p>
      </dgm:t>
    </dgm:pt>
    <dgm:pt modelId="{D90A16C0-F308-4CF3-9EB6-34A41ABF4C3F}" type="pres">
      <dgm:prSet presAssocID="{982FB1C3-8966-4152-B576-176D0C8492BD}" presName="sibTrans" presStyleCnt="0"/>
      <dgm:spPr/>
    </dgm:pt>
    <dgm:pt modelId="{7FB18A9C-08D1-417F-B557-FBECB0F2A964}" type="pres">
      <dgm:prSet presAssocID="{BE6DA829-5FCF-4C0E-958C-73AEA8070500}" presName="node" presStyleLbl="node1" presStyleIdx="8" presStyleCnt="9">
        <dgm:presLayoutVars>
          <dgm:bulletEnabled val="1"/>
        </dgm:presLayoutVars>
      </dgm:prSet>
      <dgm:spPr/>
      <dgm:t>
        <a:bodyPr/>
        <a:lstStyle/>
        <a:p>
          <a:endParaRPr lang="id-ID"/>
        </a:p>
      </dgm:t>
    </dgm:pt>
  </dgm:ptLst>
  <dgm:cxnLst>
    <dgm:cxn modelId="{7E6CE2D5-7879-4731-816F-417C5000CCA3}" type="presOf" srcId="{8CF63547-FD81-41A0-88D4-8D1E60CD6343}" destId="{3A2390D9-D65F-4673-96DE-CC19257E4819}" srcOrd="0" destOrd="0" presId="urn:microsoft.com/office/officeart/2005/8/layout/default"/>
    <dgm:cxn modelId="{7BAF20B4-BEAA-4FEA-8AE7-9AE2AFDC362C}" srcId="{180D81BF-0C2E-47D8-B05B-B3513113003F}" destId="{28367391-5926-4545-8323-0D1BAF6DA147}" srcOrd="7" destOrd="0" parTransId="{BBFB42F1-0B74-4052-98DC-D6FA2FAE3795}" sibTransId="{982FB1C3-8966-4152-B576-176D0C8492BD}"/>
    <dgm:cxn modelId="{134A4227-2E9E-4B2D-AB79-5634FA35EE75}" type="presOf" srcId="{6E412B1E-F986-412E-BCD7-167A03AD9AD9}" destId="{248C9E83-2D86-46D6-B004-A6405C174546}" srcOrd="0" destOrd="0" presId="urn:microsoft.com/office/officeart/2005/8/layout/default"/>
    <dgm:cxn modelId="{4FDE3BD8-8C71-4A3D-8B60-865F5C433492}" type="presOf" srcId="{BE6DA829-5FCF-4C0E-958C-73AEA8070500}" destId="{7FB18A9C-08D1-417F-B557-FBECB0F2A964}" srcOrd="0" destOrd="0" presId="urn:microsoft.com/office/officeart/2005/8/layout/default"/>
    <dgm:cxn modelId="{9B44691D-51F0-471E-8A3F-9F962D26F1B8}" srcId="{180D81BF-0C2E-47D8-B05B-B3513113003F}" destId="{1ECAB77F-D764-4F1A-8B7C-84CDF819F787}" srcOrd="2" destOrd="0" parTransId="{4AB7B4C1-A82E-4522-9673-96B63C759139}" sibTransId="{802467D3-5F68-4AF6-971B-6AC95D213360}"/>
    <dgm:cxn modelId="{9C25251C-55D4-4494-9193-80C2DEBF857F}" srcId="{180D81BF-0C2E-47D8-B05B-B3513113003F}" destId="{6E412B1E-F986-412E-BCD7-167A03AD9AD9}" srcOrd="1" destOrd="0" parTransId="{CD4137A7-7AF9-4797-BB9F-76C9D957FA46}" sibTransId="{D64EDA0A-42AE-4444-96AB-EFCABA8B9589}"/>
    <dgm:cxn modelId="{0C676F8A-9E72-4C9F-A28B-F4CABC69EAEA}" type="presOf" srcId="{BEF3306A-09C8-4630-9CFB-227B64074AF0}" destId="{3246B154-945A-4234-9D7F-2E3C88D3691E}" srcOrd="0" destOrd="0" presId="urn:microsoft.com/office/officeart/2005/8/layout/default"/>
    <dgm:cxn modelId="{A287B364-A51D-4C20-B40D-5D07589CA565}" type="presOf" srcId="{42978C6F-3BD3-4BA8-9107-AD422394CEA0}" destId="{1B71664C-2BFA-4A2E-8674-C741EA64CDA3}" srcOrd="0" destOrd="0" presId="urn:microsoft.com/office/officeart/2005/8/layout/default"/>
    <dgm:cxn modelId="{050DAD60-F84A-4A07-8F30-D5E8B6D82709}" type="presOf" srcId="{28367391-5926-4545-8323-0D1BAF6DA147}" destId="{D3B54A71-42F1-4A07-935B-678599F8109B}" srcOrd="0" destOrd="0" presId="urn:microsoft.com/office/officeart/2005/8/layout/default"/>
    <dgm:cxn modelId="{5FE414FC-967F-40D7-8A22-164C90CC6874}" type="presOf" srcId="{1ECAB77F-D764-4F1A-8B7C-84CDF819F787}" destId="{EF8A543F-AE04-4F2B-B988-F44ADF12E094}" srcOrd="0" destOrd="0" presId="urn:microsoft.com/office/officeart/2005/8/layout/default"/>
    <dgm:cxn modelId="{07E8227A-123C-47C2-958C-3756B0BE92C5}" srcId="{180D81BF-0C2E-47D8-B05B-B3513113003F}" destId="{6314F9AD-19A8-4994-BC2C-C31A83D7FDEB}" srcOrd="6" destOrd="0" parTransId="{7637B408-D3EE-4A62-B317-B9C6928BB254}" sibTransId="{A9D9D96F-62BB-43D0-BF15-B83C258C4D71}"/>
    <dgm:cxn modelId="{FFEC6927-C56F-4780-A67D-5E37A8408DBA}" srcId="{180D81BF-0C2E-47D8-B05B-B3513113003F}" destId="{8CF63547-FD81-41A0-88D4-8D1E60CD6343}" srcOrd="4" destOrd="0" parTransId="{A0852B42-A5DD-43CE-AAB1-ECCCF0BFC326}" sibTransId="{4BBE877D-88D5-421F-9D7E-D8861F6EE715}"/>
    <dgm:cxn modelId="{D22EB199-990B-4F5E-A52C-6FBB9B12348E}" srcId="{180D81BF-0C2E-47D8-B05B-B3513113003F}" destId="{CE6DF619-8244-4AC0-B148-4302BF742F04}" srcOrd="5" destOrd="0" parTransId="{414F8270-EE64-42AA-87A8-069DA085099B}" sibTransId="{3D5F360A-C2C9-4208-B8F7-60ED56EEB6F3}"/>
    <dgm:cxn modelId="{99604335-8F1A-4E76-8B35-8339D3CC87C6}" srcId="{180D81BF-0C2E-47D8-B05B-B3513113003F}" destId="{42978C6F-3BD3-4BA8-9107-AD422394CEA0}" srcOrd="3" destOrd="0" parTransId="{246130AC-DBF2-4B28-9817-367C4F7836E9}" sibTransId="{3D2FAE01-9FF3-41C4-B37C-D5934293EE65}"/>
    <dgm:cxn modelId="{17D22B66-1774-47ED-85EA-A002436E3354}" srcId="{180D81BF-0C2E-47D8-B05B-B3513113003F}" destId="{BE6DA829-5FCF-4C0E-958C-73AEA8070500}" srcOrd="8" destOrd="0" parTransId="{C485B454-76F8-4717-B44E-B03055C580D9}" sibTransId="{366580E3-9F5F-4A73-B2D9-238F964AECF5}"/>
    <dgm:cxn modelId="{162E22B0-D2A9-412E-8F5E-567AD6F5503D}" type="presOf" srcId="{180D81BF-0C2E-47D8-B05B-B3513113003F}" destId="{6C7A06BB-62A3-4080-872B-B1ADF03B4613}" srcOrd="0" destOrd="0" presId="urn:microsoft.com/office/officeart/2005/8/layout/default"/>
    <dgm:cxn modelId="{6DFEE500-D634-4E38-9A20-D1CD81B83267}" type="presOf" srcId="{CE6DF619-8244-4AC0-B148-4302BF742F04}" destId="{5EBFAC67-94C7-4605-898F-CBA777B0B552}" srcOrd="0" destOrd="0" presId="urn:microsoft.com/office/officeart/2005/8/layout/default"/>
    <dgm:cxn modelId="{21BD07CB-A364-4CD6-B64B-53A5EA711BD1}" srcId="{180D81BF-0C2E-47D8-B05B-B3513113003F}" destId="{BEF3306A-09C8-4630-9CFB-227B64074AF0}" srcOrd="0" destOrd="0" parTransId="{69CFC33A-D2AD-4FFA-A217-DA2D551C8E55}" sibTransId="{7A8E8EC4-7F08-4102-8E53-69FBD1522EC4}"/>
    <dgm:cxn modelId="{D61A3A53-1734-485B-B85F-4B27F555D523}" type="presOf" srcId="{6314F9AD-19A8-4994-BC2C-C31A83D7FDEB}" destId="{2E332C83-2D81-41F7-B3A5-E328B775E187}" srcOrd="0" destOrd="0" presId="urn:microsoft.com/office/officeart/2005/8/layout/default"/>
    <dgm:cxn modelId="{600BAF51-7936-42A5-B9E8-ADE546083625}" type="presParOf" srcId="{6C7A06BB-62A3-4080-872B-B1ADF03B4613}" destId="{3246B154-945A-4234-9D7F-2E3C88D3691E}" srcOrd="0" destOrd="0" presId="urn:microsoft.com/office/officeart/2005/8/layout/default"/>
    <dgm:cxn modelId="{8D6880AF-D5C3-46DF-B6A7-0D94F7AB1FD7}" type="presParOf" srcId="{6C7A06BB-62A3-4080-872B-B1ADF03B4613}" destId="{F89B2AEA-65CB-4F21-8A36-7CF611530CA9}" srcOrd="1" destOrd="0" presId="urn:microsoft.com/office/officeart/2005/8/layout/default"/>
    <dgm:cxn modelId="{EAC81128-D326-4B21-B0B7-87CFAB96EFD0}" type="presParOf" srcId="{6C7A06BB-62A3-4080-872B-B1ADF03B4613}" destId="{248C9E83-2D86-46D6-B004-A6405C174546}" srcOrd="2" destOrd="0" presId="urn:microsoft.com/office/officeart/2005/8/layout/default"/>
    <dgm:cxn modelId="{E1EECBAF-275E-42D1-BB99-70AA1963CA46}" type="presParOf" srcId="{6C7A06BB-62A3-4080-872B-B1ADF03B4613}" destId="{B1761254-FA26-48AF-950E-A76F925C3BAA}" srcOrd="3" destOrd="0" presId="urn:microsoft.com/office/officeart/2005/8/layout/default"/>
    <dgm:cxn modelId="{A7C7980C-DB4F-429B-B64C-5CCDF3408BFF}" type="presParOf" srcId="{6C7A06BB-62A3-4080-872B-B1ADF03B4613}" destId="{EF8A543F-AE04-4F2B-B988-F44ADF12E094}" srcOrd="4" destOrd="0" presId="urn:microsoft.com/office/officeart/2005/8/layout/default"/>
    <dgm:cxn modelId="{D82E90D3-4973-4607-9129-7CDA55F37B30}" type="presParOf" srcId="{6C7A06BB-62A3-4080-872B-B1ADF03B4613}" destId="{98A70355-B37E-4802-92AF-5B2B8E30526C}" srcOrd="5" destOrd="0" presId="urn:microsoft.com/office/officeart/2005/8/layout/default"/>
    <dgm:cxn modelId="{A3422B8E-7983-4FC0-98A3-11076EF33D79}" type="presParOf" srcId="{6C7A06BB-62A3-4080-872B-B1ADF03B4613}" destId="{1B71664C-2BFA-4A2E-8674-C741EA64CDA3}" srcOrd="6" destOrd="0" presId="urn:microsoft.com/office/officeart/2005/8/layout/default"/>
    <dgm:cxn modelId="{33F60903-CA2C-4EFF-88CA-4C3F61D3D5D9}" type="presParOf" srcId="{6C7A06BB-62A3-4080-872B-B1ADF03B4613}" destId="{A6077B3C-F561-4069-A0D7-57402916DC7A}" srcOrd="7" destOrd="0" presId="urn:microsoft.com/office/officeart/2005/8/layout/default"/>
    <dgm:cxn modelId="{A4492855-62C3-426C-A170-5EB3D979E451}" type="presParOf" srcId="{6C7A06BB-62A3-4080-872B-B1ADF03B4613}" destId="{3A2390D9-D65F-4673-96DE-CC19257E4819}" srcOrd="8" destOrd="0" presId="urn:microsoft.com/office/officeart/2005/8/layout/default"/>
    <dgm:cxn modelId="{621139C7-F095-4DEF-918E-726600E51D94}" type="presParOf" srcId="{6C7A06BB-62A3-4080-872B-B1ADF03B4613}" destId="{F86DE111-5FF6-40F0-9B0B-B61C25BA665B}" srcOrd="9" destOrd="0" presId="urn:microsoft.com/office/officeart/2005/8/layout/default"/>
    <dgm:cxn modelId="{515DA586-E2A9-4011-98F2-E10238DAA70A}" type="presParOf" srcId="{6C7A06BB-62A3-4080-872B-B1ADF03B4613}" destId="{5EBFAC67-94C7-4605-898F-CBA777B0B552}" srcOrd="10" destOrd="0" presId="urn:microsoft.com/office/officeart/2005/8/layout/default"/>
    <dgm:cxn modelId="{322E1E2B-135B-4B66-AB18-F543948A718E}" type="presParOf" srcId="{6C7A06BB-62A3-4080-872B-B1ADF03B4613}" destId="{C2EC0944-5DE0-4F37-8C57-833CE9103407}" srcOrd="11" destOrd="0" presId="urn:microsoft.com/office/officeart/2005/8/layout/default"/>
    <dgm:cxn modelId="{CB38F451-93D0-4DFE-9DD3-23C6D84636E9}" type="presParOf" srcId="{6C7A06BB-62A3-4080-872B-B1ADF03B4613}" destId="{2E332C83-2D81-41F7-B3A5-E328B775E187}" srcOrd="12" destOrd="0" presId="urn:microsoft.com/office/officeart/2005/8/layout/default"/>
    <dgm:cxn modelId="{0C9E712F-B44A-448A-A39C-42AEB96B8929}" type="presParOf" srcId="{6C7A06BB-62A3-4080-872B-B1ADF03B4613}" destId="{B643E910-C1DD-4C32-8D51-7F615FD746E5}" srcOrd="13" destOrd="0" presId="urn:microsoft.com/office/officeart/2005/8/layout/default"/>
    <dgm:cxn modelId="{1AD149FC-2FA2-41CC-8023-919E71B5AB77}" type="presParOf" srcId="{6C7A06BB-62A3-4080-872B-B1ADF03B4613}" destId="{D3B54A71-42F1-4A07-935B-678599F8109B}" srcOrd="14" destOrd="0" presId="urn:microsoft.com/office/officeart/2005/8/layout/default"/>
    <dgm:cxn modelId="{F3247FA2-CA78-4E66-A724-722C3096746A}" type="presParOf" srcId="{6C7A06BB-62A3-4080-872B-B1ADF03B4613}" destId="{D90A16C0-F308-4CF3-9EB6-34A41ABF4C3F}" srcOrd="15" destOrd="0" presId="urn:microsoft.com/office/officeart/2005/8/layout/default"/>
    <dgm:cxn modelId="{AA445DA4-6326-40A3-A327-C62F255739FC}" type="presParOf" srcId="{6C7A06BB-62A3-4080-872B-B1ADF03B4613}" destId="{7FB18A9C-08D1-417F-B557-FBECB0F2A964}" srcOrd="16" destOrd="0" presId="urn:microsoft.com/office/officeart/2005/8/layout/default"/>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5EB859-0F51-4B33-895F-87552C5986BD}"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C73C309B-BE88-4868-837B-9D2B02B412FC}">
      <dgm:prSet phldrT="[Text]" custT="1"/>
      <dgm:spPr>
        <a:ln w="76200">
          <a:solidFill>
            <a:schemeClr val="tx2">
              <a:lumMod val="60000"/>
              <a:lumOff val="40000"/>
            </a:schemeClr>
          </a:solidFill>
          <a:prstDash val="sysDot"/>
        </a:ln>
      </dgm:spPr>
      <dgm:t>
        <a:bodyPr/>
        <a:lstStyle/>
        <a:p>
          <a:r>
            <a:rPr lang="id-ID" sz="2000" dirty="0">
              <a:latin typeface="Cambria" panose="02040503050406030204" pitchFamily="18" charset="0"/>
              <a:ea typeface="Cambria" panose="02040503050406030204" pitchFamily="18" charset="0"/>
            </a:rPr>
            <a:t>Model DoD</a:t>
          </a:r>
        </a:p>
      </dgm:t>
    </dgm:pt>
    <dgm:pt modelId="{3536A244-DA3F-4D81-B4E2-044CEAD01387}" type="parTrans" cxnId="{E64D3739-1330-4161-871C-5F972DCFCE32}">
      <dgm:prSet/>
      <dgm:spPr/>
      <dgm:t>
        <a:bodyPr/>
        <a:lstStyle/>
        <a:p>
          <a:endParaRPr lang="id-ID"/>
        </a:p>
      </dgm:t>
    </dgm:pt>
    <dgm:pt modelId="{CB6050D1-8202-43A8-9A3E-121DB92F87B3}" type="sibTrans" cxnId="{E64D3739-1330-4161-871C-5F972DCFCE32}">
      <dgm:prSet/>
      <dgm:spPr/>
      <dgm:t>
        <a:bodyPr/>
        <a:lstStyle/>
        <a:p>
          <a:endParaRPr lang="id-ID"/>
        </a:p>
      </dgm:t>
    </dgm:pt>
    <dgm:pt modelId="{B1AD5363-1A1B-4CCC-87B6-F4ECD30C5E81}">
      <dgm:prSet phldrT="[Text]" custT="1"/>
      <dgm:spPr>
        <a:ln w="76200">
          <a:solidFill>
            <a:schemeClr val="tx2">
              <a:lumMod val="60000"/>
              <a:lumOff val="40000"/>
            </a:schemeClr>
          </a:solidFill>
          <a:prstDash val="sysDot"/>
        </a:ln>
      </dgm:spPr>
      <dgm:t>
        <a:bodyPr/>
        <a:lstStyle/>
        <a:p>
          <a:r>
            <a:rPr lang="id-ID" sz="2000" dirty="0">
              <a:latin typeface="Cambria" panose="02040503050406030204" pitchFamily="18" charset="0"/>
              <a:ea typeface="Cambria" panose="02040503050406030204" pitchFamily="18" charset="0"/>
            </a:rPr>
            <a:t>Model OSI</a:t>
          </a:r>
        </a:p>
      </dgm:t>
    </dgm:pt>
    <dgm:pt modelId="{27451A18-B954-4656-99EC-74A4181FBD1D}" type="parTrans" cxnId="{F236E180-3BE1-486C-B459-D7F9F7D6B484}">
      <dgm:prSet/>
      <dgm:spPr/>
      <dgm:t>
        <a:bodyPr/>
        <a:lstStyle/>
        <a:p>
          <a:endParaRPr lang="id-ID"/>
        </a:p>
      </dgm:t>
    </dgm:pt>
    <dgm:pt modelId="{5C84DF6D-6E81-4D3B-B2FF-CA0C4811C78A}" type="sibTrans" cxnId="{F236E180-3BE1-486C-B459-D7F9F7D6B484}">
      <dgm:prSet/>
      <dgm:spPr/>
      <dgm:t>
        <a:bodyPr/>
        <a:lstStyle/>
        <a:p>
          <a:endParaRPr lang="id-ID"/>
        </a:p>
      </dgm:t>
    </dgm:pt>
    <dgm:pt modelId="{60BAC353-D043-46CD-ADC7-2817ED06B6D4}" type="pres">
      <dgm:prSet presAssocID="{605EB859-0F51-4B33-895F-87552C5986BD}" presName="diagram" presStyleCnt="0">
        <dgm:presLayoutVars>
          <dgm:dir/>
          <dgm:resizeHandles val="exact"/>
        </dgm:presLayoutVars>
      </dgm:prSet>
      <dgm:spPr/>
      <dgm:t>
        <a:bodyPr/>
        <a:lstStyle/>
        <a:p>
          <a:endParaRPr lang="id-ID"/>
        </a:p>
      </dgm:t>
    </dgm:pt>
    <dgm:pt modelId="{F289919B-31ED-49F0-A9E2-873FAC9B9581}" type="pres">
      <dgm:prSet presAssocID="{C73C309B-BE88-4868-837B-9D2B02B412FC}" presName="node" presStyleLbl="node1" presStyleIdx="0" presStyleCnt="2" custScaleY="57984">
        <dgm:presLayoutVars>
          <dgm:bulletEnabled val="1"/>
        </dgm:presLayoutVars>
      </dgm:prSet>
      <dgm:spPr>
        <a:prstGeom prst="diamond">
          <a:avLst/>
        </a:prstGeom>
      </dgm:spPr>
      <dgm:t>
        <a:bodyPr/>
        <a:lstStyle/>
        <a:p>
          <a:endParaRPr lang="id-ID"/>
        </a:p>
      </dgm:t>
    </dgm:pt>
    <dgm:pt modelId="{EB5D52D2-D0A3-428F-9BC5-BC027D902301}" type="pres">
      <dgm:prSet presAssocID="{CB6050D1-8202-43A8-9A3E-121DB92F87B3}" presName="sibTrans" presStyleCnt="0"/>
      <dgm:spPr/>
    </dgm:pt>
    <dgm:pt modelId="{1C4963BF-50E2-4FFB-A8E6-A79EB238F8E7}" type="pres">
      <dgm:prSet presAssocID="{B1AD5363-1A1B-4CCC-87B6-F4ECD30C5E81}" presName="node" presStyleLbl="node1" presStyleIdx="1" presStyleCnt="2" custScaleY="57984">
        <dgm:presLayoutVars>
          <dgm:bulletEnabled val="1"/>
        </dgm:presLayoutVars>
      </dgm:prSet>
      <dgm:spPr>
        <a:prstGeom prst="diamond">
          <a:avLst/>
        </a:prstGeom>
      </dgm:spPr>
      <dgm:t>
        <a:bodyPr/>
        <a:lstStyle/>
        <a:p>
          <a:endParaRPr lang="id-ID"/>
        </a:p>
      </dgm:t>
    </dgm:pt>
  </dgm:ptLst>
  <dgm:cxnLst>
    <dgm:cxn modelId="{36291C12-572F-4309-9952-090BAC7DE34C}" type="presOf" srcId="{C73C309B-BE88-4868-837B-9D2B02B412FC}" destId="{F289919B-31ED-49F0-A9E2-873FAC9B9581}" srcOrd="0" destOrd="0" presId="urn:microsoft.com/office/officeart/2005/8/layout/default"/>
    <dgm:cxn modelId="{F391A7B4-8169-4137-85F0-2CC47EFD98F3}" type="presOf" srcId="{605EB859-0F51-4B33-895F-87552C5986BD}" destId="{60BAC353-D043-46CD-ADC7-2817ED06B6D4}" srcOrd="0" destOrd="0" presId="urn:microsoft.com/office/officeart/2005/8/layout/default"/>
    <dgm:cxn modelId="{E64D3739-1330-4161-871C-5F972DCFCE32}" srcId="{605EB859-0F51-4B33-895F-87552C5986BD}" destId="{C73C309B-BE88-4868-837B-9D2B02B412FC}" srcOrd="0" destOrd="0" parTransId="{3536A244-DA3F-4D81-B4E2-044CEAD01387}" sibTransId="{CB6050D1-8202-43A8-9A3E-121DB92F87B3}"/>
    <dgm:cxn modelId="{F236E180-3BE1-486C-B459-D7F9F7D6B484}" srcId="{605EB859-0F51-4B33-895F-87552C5986BD}" destId="{B1AD5363-1A1B-4CCC-87B6-F4ECD30C5E81}" srcOrd="1" destOrd="0" parTransId="{27451A18-B954-4656-99EC-74A4181FBD1D}" sibTransId="{5C84DF6D-6E81-4D3B-B2FF-CA0C4811C78A}"/>
    <dgm:cxn modelId="{5AB513FF-4403-4582-9DBA-283037E076DC}" type="presOf" srcId="{B1AD5363-1A1B-4CCC-87B6-F4ECD30C5E81}" destId="{1C4963BF-50E2-4FFB-A8E6-A79EB238F8E7}" srcOrd="0" destOrd="0" presId="urn:microsoft.com/office/officeart/2005/8/layout/default"/>
    <dgm:cxn modelId="{84CE9379-9CFE-494A-AB2B-76DAF4322044}" type="presParOf" srcId="{60BAC353-D043-46CD-ADC7-2817ED06B6D4}" destId="{F289919B-31ED-49F0-A9E2-873FAC9B9581}" srcOrd="0" destOrd="0" presId="urn:microsoft.com/office/officeart/2005/8/layout/default"/>
    <dgm:cxn modelId="{7F26AAA5-8A37-4A65-90AD-4E92448EA683}" type="presParOf" srcId="{60BAC353-D043-46CD-ADC7-2817ED06B6D4}" destId="{EB5D52D2-D0A3-428F-9BC5-BC027D902301}" srcOrd="1" destOrd="0" presId="urn:microsoft.com/office/officeart/2005/8/layout/default"/>
    <dgm:cxn modelId="{E3C9BEA1-341E-4CD6-97A9-A044DF1155CA}" type="presParOf" srcId="{60BAC353-D043-46CD-ADC7-2817ED06B6D4}" destId="{1C4963BF-50E2-4FFB-A8E6-A79EB238F8E7}"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6B154-945A-4234-9D7F-2E3C88D3691E}">
      <dsp:nvSpPr>
        <dsp:cNvPr id="0" name=""/>
        <dsp:cNvSpPr/>
      </dsp:nvSpPr>
      <dsp:spPr>
        <a:xfrm>
          <a:off x="709476" y="2417"/>
          <a:ext cx="2024322" cy="1214593"/>
        </a:xfrm>
        <a:prstGeom prst="rect">
          <a:avLst/>
        </a:prstGeom>
        <a:solidFill>
          <a:schemeClr val="accent6">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Server</a:t>
          </a:r>
        </a:p>
      </dsp:txBody>
      <dsp:txXfrm>
        <a:off x="709476" y="2417"/>
        <a:ext cx="2024322" cy="1214593"/>
      </dsp:txXfrm>
    </dsp:sp>
    <dsp:sp modelId="{248C9E83-2D86-46D6-B004-A6405C174546}">
      <dsp:nvSpPr>
        <dsp:cNvPr id="0" name=""/>
        <dsp:cNvSpPr/>
      </dsp:nvSpPr>
      <dsp:spPr>
        <a:xfrm>
          <a:off x="2936232" y="2417"/>
          <a:ext cx="2024322" cy="1214593"/>
        </a:xfrm>
        <a:prstGeom prst="rect">
          <a:avLst/>
        </a:prstGeom>
        <a:solidFill>
          <a:schemeClr val="accent6">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NIC (</a:t>
          </a:r>
          <a:r>
            <a:rPr lang="id-ID" sz="2000" b="1" i="1" kern="1200" dirty="0">
              <a:latin typeface="Cambria" panose="02040503050406030204" pitchFamily="18" charset="0"/>
              <a:ea typeface="Cambria" panose="02040503050406030204" pitchFamily="18" charset="0"/>
            </a:rPr>
            <a:t>Network Interface Card</a:t>
          </a:r>
          <a:r>
            <a:rPr lang="id-ID" sz="2000" b="1" kern="1200" dirty="0">
              <a:latin typeface="Cambria" panose="02040503050406030204" pitchFamily="18" charset="0"/>
              <a:ea typeface="Cambria" panose="02040503050406030204" pitchFamily="18" charset="0"/>
            </a:rPr>
            <a:t>)</a:t>
          </a:r>
        </a:p>
      </dsp:txBody>
      <dsp:txXfrm>
        <a:off x="2936232" y="2417"/>
        <a:ext cx="2024322" cy="1214593"/>
      </dsp:txXfrm>
    </dsp:sp>
    <dsp:sp modelId="{EF8A543F-AE04-4F2B-B988-F44ADF12E094}">
      <dsp:nvSpPr>
        <dsp:cNvPr id="0" name=""/>
        <dsp:cNvSpPr/>
      </dsp:nvSpPr>
      <dsp:spPr>
        <a:xfrm>
          <a:off x="5162987" y="2417"/>
          <a:ext cx="2024322" cy="1214593"/>
        </a:xfrm>
        <a:prstGeom prst="rect">
          <a:avLst/>
        </a:prstGeom>
        <a:solidFill>
          <a:schemeClr val="accent6">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Kartu </a:t>
          </a:r>
          <a:r>
            <a:rPr lang="id-ID" sz="2000" b="1" i="1" kern="1200" dirty="0">
              <a:latin typeface="Cambria" panose="02040503050406030204" pitchFamily="18" charset="0"/>
              <a:ea typeface="Cambria" panose="02040503050406030204" pitchFamily="18" charset="0"/>
            </a:rPr>
            <a:t>Wi-fi</a:t>
          </a:r>
        </a:p>
      </dsp:txBody>
      <dsp:txXfrm>
        <a:off x="5162987" y="2417"/>
        <a:ext cx="2024322" cy="1214593"/>
      </dsp:txXfrm>
    </dsp:sp>
    <dsp:sp modelId="{1B71664C-2BFA-4A2E-8674-C741EA64CDA3}">
      <dsp:nvSpPr>
        <dsp:cNvPr id="0" name=""/>
        <dsp:cNvSpPr/>
      </dsp:nvSpPr>
      <dsp:spPr>
        <a:xfrm>
          <a:off x="709476" y="1419443"/>
          <a:ext cx="2024322" cy="1214593"/>
        </a:xfrm>
        <a:prstGeom prst="rect">
          <a:avLst/>
        </a:prstGeom>
        <a:solidFill>
          <a:schemeClr val="accent4">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Hub</a:t>
          </a:r>
        </a:p>
      </dsp:txBody>
      <dsp:txXfrm>
        <a:off x="709476" y="1419443"/>
        <a:ext cx="2024322" cy="1214593"/>
      </dsp:txXfrm>
    </dsp:sp>
    <dsp:sp modelId="{3A2390D9-D65F-4673-96DE-CC19257E4819}">
      <dsp:nvSpPr>
        <dsp:cNvPr id="0" name=""/>
        <dsp:cNvSpPr/>
      </dsp:nvSpPr>
      <dsp:spPr>
        <a:xfrm>
          <a:off x="2936232" y="1419443"/>
          <a:ext cx="2024322" cy="1214593"/>
        </a:xfrm>
        <a:prstGeom prst="rect">
          <a:avLst/>
        </a:prstGeom>
        <a:solidFill>
          <a:schemeClr val="accent4">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a:latin typeface="Cambria" panose="02040503050406030204" pitchFamily="18" charset="0"/>
              <a:ea typeface="Cambria" panose="02040503050406030204" pitchFamily="18" charset="0"/>
            </a:rPr>
            <a:t>Switch</a:t>
          </a:r>
        </a:p>
      </dsp:txBody>
      <dsp:txXfrm>
        <a:off x="2936232" y="1419443"/>
        <a:ext cx="2024322" cy="1214593"/>
      </dsp:txXfrm>
    </dsp:sp>
    <dsp:sp modelId="{5EBFAC67-94C7-4605-898F-CBA777B0B552}">
      <dsp:nvSpPr>
        <dsp:cNvPr id="0" name=""/>
        <dsp:cNvSpPr/>
      </dsp:nvSpPr>
      <dsp:spPr>
        <a:xfrm>
          <a:off x="5162987" y="1419443"/>
          <a:ext cx="2024322" cy="1214593"/>
        </a:xfrm>
        <a:prstGeom prst="rect">
          <a:avLst/>
        </a:prstGeom>
        <a:solidFill>
          <a:schemeClr val="accent4">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a:latin typeface="Cambria" panose="02040503050406030204" pitchFamily="18" charset="0"/>
              <a:ea typeface="Cambria" panose="02040503050406030204" pitchFamily="18" charset="0"/>
            </a:rPr>
            <a:t>Router</a:t>
          </a:r>
        </a:p>
      </dsp:txBody>
      <dsp:txXfrm>
        <a:off x="5162987" y="1419443"/>
        <a:ext cx="2024322" cy="1214593"/>
      </dsp:txXfrm>
    </dsp:sp>
    <dsp:sp modelId="{2E332C83-2D81-41F7-B3A5-E328B775E187}">
      <dsp:nvSpPr>
        <dsp:cNvPr id="0" name=""/>
        <dsp:cNvSpPr/>
      </dsp:nvSpPr>
      <dsp:spPr>
        <a:xfrm>
          <a:off x="709476" y="2836469"/>
          <a:ext cx="2024322" cy="1214593"/>
        </a:xfrm>
        <a:prstGeom prst="rect">
          <a:avLst/>
        </a:prstGeom>
        <a:solidFill>
          <a:schemeClr val="accent1">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i="1" kern="1200" dirty="0">
              <a:latin typeface="Cambria" panose="02040503050406030204" pitchFamily="18" charset="0"/>
              <a:ea typeface="Cambria" panose="02040503050406030204" pitchFamily="18" charset="0"/>
            </a:rPr>
            <a:t>Access Point</a:t>
          </a:r>
        </a:p>
      </dsp:txBody>
      <dsp:txXfrm>
        <a:off x="709476" y="2836469"/>
        <a:ext cx="2024322" cy="1214593"/>
      </dsp:txXfrm>
    </dsp:sp>
    <dsp:sp modelId="{D3B54A71-42F1-4A07-935B-678599F8109B}">
      <dsp:nvSpPr>
        <dsp:cNvPr id="0" name=""/>
        <dsp:cNvSpPr/>
      </dsp:nvSpPr>
      <dsp:spPr>
        <a:xfrm>
          <a:off x="2936232" y="2836469"/>
          <a:ext cx="2024322" cy="1214593"/>
        </a:xfrm>
        <a:prstGeom prst="rect">
          <a:avLst/>
        </a:prstGeom>
        <a:solidFill>
          <a:schemeClr val="accent1">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Modem</a:t>
          </a:r>
        </a:p>
      </dsp:txBody>
      <dsp:txXfrm>
        <a:off x="2936232" y="2836469"/>
        <a:ext cx="2024322" cy="1214593"/>
      </dsp:txXfrm>
    </dsp:sp>
    <dsp:sp modelId="{7FB18A9C-08D1-417F-B557-FBECB0F2A964}">
      <dsp:nvSpPr>
        <dsp:cNvPr id="0" name=""/>
        <dsp:cNvSpPr/>
      </dsp:nvSpPr>
      <dsp:spPr>
        <a:xfrm>
          <a:off x="5162987" y="2836469"/>
          <a:ext cx="2024322" cy="1214593"/>
        </a:xfrm>
        <a:prstGeom prst="rect">
          <a:avLst/>
        </a:prstGeom>
        <a:solidFill>
          <a:schemeClr val="accent1">
            <a:lumMod val="60000"/>
            <a:lumOff val="4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b="1" kern="1200" dirty="0">
              <a:latin typeface="Cambria" panose="02040503050406030204" pitchFamily="18" charset="0"/>
              <a:ea typeface="Cambria" panose="02040503050406030204" pitchFamily="18" charset="0"/>
            </a:rPr>
            <a:t>Media transmisi</a:t>
          </a:r>
        </a:p>
      </dsp:txBody>
      <dsp:txXfrm>
        <a:off x="5162987" y="2836469"/>
        <a:ext cx="2024322" cy="1214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89919B-31ED-49F0-A9E2-873FAC9B9581}">
      <dsp:nvSpPr>
        <dsp:cNvPr id="0" name=""/>
        <dsp:cNvSpPr/>
      </dsp:nvSpPr>
      <dsp:spPr>
        <a:xfrm>
          <a:off x="1055" y="22698"/>
          <a:ext cx="4116177" cy="1432034"/>
        </a:xfrm>
        <a:prstGeom prst="diamond">
          <a:avLst/>
        </a:prstGeom>
        <a:solidFill>
          <a:schemeClr val="lt1">
            <a:hueOff val="0"/>
            <a:satOff val="0"/>
            <a:lumOff val="0"/>
            <a:alphaOff val="0"/>
          </a:schemeClr>
        </a:solidFill>
        <a:ln w="76200" cap="flat" cmpd="sng" algn="ctr">
          <a:solidFill>
            <a:schemeClr val="tx2">
              <a:lumMod val="60000"/>
              <a:lumOff val="40000"/>
            </a:schemeClr>
          </a:solidFill>
          <a:prstDash val="sysDot"/>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kern="1200" dirty="0">
              <a:latin typeface="Cambria" panose="02040503050406030204" pitchFamily="18" charset="0"/>
              <a:ea typeface="Cambria" panose="02040503050406030204" pitchFamily="18" charset="0"/>
            </a:rPr>
            <a:t>Model DoD</a:t>
          </a:r>
        </a:p>
      </dsp:txBody>
      <dsp:txXfrm>
        <a:off x="1030099" y="380707"/>
        <a:ext cx="2058089" cy="716017"/>
      </dsp:txXfrm>
    </dsp:sp>
    <dsp:sp modelId="{1C4963BF-50E2-4FFB-A8E6-A79EB238F8E7}">
      <dsp:nvSpPr>
        <dsp:cNvPr id="0" name=""/>
        <dsp:cNvSpPr/>
      </dsp:nvSpPr>
      <dsp:spPr>
        <a:xfrm>
          <a:off x="4528850" y="22698"/>
          <a:ext cx="4116177" cy="1432034"/>
        </a:xfrm>
        <a:prstGeom prst="diamond">
          <a:avLst/>
        </a:prstGeom>
        <a:solidFill>
          <a:schemeClr val="lt1">
            <a:hueOff val="0"/>
            <a:satOff val="0"/>
            <a:lumOff val="0"/>
            <a:alphaOff val="0"/>
          </a:schemeClr>
        </a:solidFill>
        <a:ln w="76200" cap="flat" cmpd="sng" algn="ctr">
          <a:solidFill>
            <a:schemeClr val="tx2">
              <a:lumMod val="60000"/>
              <a:lumOff val="40000"/>
            </a:schemeClr>
          </a:solidFill>
          <a:prstDash val="sysDot"/>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id-ID" sz="2000" kern="1200" dirty="0">
              <a:latin typeface="Cambria" panose="02040503050406030204" pitchFamily="18" charset="0"/>
              <a:ea typeface="Cambria" panose="02040503050406030204" pitchFamily="18" charset="0"/>
            </a:rPr>
            <a:t>Model OSI</a:t>
          </a:r>
        </a:p>
      </dsp:txBody>
      <dsp:txXfrm>
        <a:off x="5557894" y="380707"/>
        <a:ext cx="2058089" cy="71601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16619B-D412-4FDA-9261-B3404CF0C9BA}" type="datetimeFigureOut">
              <a:rPr lang="en-US" smtClean="0"/>
              <a:t>8/15/2022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310392-AEF0-4987-8E1E-44CAC7529687}" type="slidenum">
              <a:rPr lang="en-US" smtClean="0"/>
              <a:t>‹#›</a:t>
            </a:fld>
            <a:endParaRPr lang="en-US"/>
          </a:p>
        </p:txBody>
      </p:sp>
    </p:spTree>
    <p:extLst>
      <p:ext uri="{BB962C8B-B14F-4D97-AF65-F5344CB8AC3E}">
        <p14:creationId xmlns:p14="http://schemas.microsoft.com/office/powerpoint/2010/main" val="2256846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dirty="0" err="1" smtClean="0"/>
              <a:t>Teks</a:t>
            </a:r>
            <a:r>
              <a:rPr lang="en-US" dirty="0" smtClean="0"/>
              <a:t> </a:t>
            </a:r>
            <a:r>
              <a:rPr lang="en-US" dirty="0" err="1" smtClean="0"/>
              <a:t>warna</a:t>
            </a:r>
            <a:r>
              <a:rPr lang="en-US" dirty="0" smtClean="0"/>
              <a:t> “</a:t>
            </a:r>
            <a:r>
              <a:rPr lang="en-US" sz="1200" b="1" dirty="0" smtClean="0">
                <a:solidFill>
                  <a:srgbClr val="EE1B2C"/>
                </a:solidFill>
                <a:cs typeface="Arial" pitchFamily="34" charset="0"/>
              </a:rPr>
              <a:t>INFOMATIKA</a:t>
            </a:r>
            <a:r>
              <a:rPr lang="en-US" dirty="0" smtClean="0"/>
              <a:t>” </a:t>
            </a:r>
            <a:r>
              <a:rPr lang="en-US" dirty="0" err="1" smtClean="0"/>
              <a:t>diubah</a:t>
            </a:r>
            <a:r>
              <a:rPr lang="en-US" baseline="0" dirty="0" smtClean="0"/>
              <a:t> </a:t>
            </a:r>
            <a:r>
              <a:rPr lang="en-US" baseline="0" dirty="0" err="1" smtClean="0"/>
              <a:t>sesuai</a:t>
            </a:r>
            <a:r>
              <a:rPr lang="en-US" baseline="0" dirty="0" smtClean="0"/>
              <a:t> cover </a:t>
            </a:r>
            <a:r>
              <a:rPr lang="en-US" baseline="0" dirty="0" err="1" smtClean="0"/>
              <a:t>dan</a:t>
            </a:r>
            <a:r>
              <a:rPr lang="en-US" baseline="0" dirty="0" smtClean="0"/>
              <a:t> </a:t>
            </a:r>
            <a:r>
              <a:rPr lang="en-US" baseline="0" dirty="0" err="1" smtClean="0"/>
              <a:t>tingkat</a:t>
            </a:r>
            <a:r>
              <a:rPr lang="en-US" baseline="0" dirty="0" smtClean="0"/>
              <a:t> </a:t>
            </a:r>
            <a:r>
              <a:rPr lang="en-US" baseline="0" dirty="0" err="1" smtClean="0"/>
              <a:t>kelas</a:t>
            </a:r>
            <a:endParaRPr lang="en-US" dirty="0" smtClean="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904548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66</a:t>
            </a:fld>
            <a:endParaRPr lang="id-ID"/>
          </a:p>
        </p:txBody>
      </p:sp>
    </p:spTree>
    <p:extLst>
      <p:ext uri="{BB962C8B-B14F-4D97-AF65-F5344CB8AC3E}">
        <p14:creationId xmlns:p14="http://schemas.microsoft.com/office/powerpoint/2010/main" val="3553909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67</a:t>
            </a:fld>
            <a:endParaRPr lang="id-ID"/>
          </a:p>
        </p:txBody>
      </p:sp>
    </p:spTree>
    <p:extLst>
      <p:ext uri="{BB962C8B-B14F-4D97-AF65-F5344CB8AC3E}">
        <p14:creationId xmlns:p14="http://schemas.microsoft.com/office/powerpoint/2010/main" val="1076344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68</a:t>
            </a:fld>
            <a:endParaRPr lang="id-ID"/>
          </a:p>
        </p:txBody>
      </p:sp>
    </p:spTree>
    <p:extLst>
      <p:ext uri="{BB962C8B-B14F-4D97-AF65-F5344CB8AC3E}">
        <p14:creationId xmlns:p14="http://schemas.microsoft.com/office/powerpoint/2010/main" val="4244771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69</a:t>
            </a:fld>
            <a:endParaRPr lang="id-ID"/>
          </a:p>
        </p:txBody>
      </p:sp>
    </p:spTree>
    <p:extLst>
      <p:ext uri="{BB962C8B-B14F-4D97-AF65-F5344CB8AC3E}">
        <p14:creationId xmlns:p14="http://schemas.microsoft.com/office/powerpoint/2010/main" val="1759650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70</a:t>
            </a:fld>
            <a:endParaRPr lang="id-ID"/>
          </a:p>
        </p:txBody>
      </p:sp>
    </p:spTree>
    <p:extLst>
      <p:ext uri="{BB962C8B-B14F-4D97-AF65-F5344CB8AC3E}">
        <p14:creationId xmlns:p14="http://schemas.microsoft.com/office/powerpoint/2010/main" val="2704303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71</a:t>
            </a:fld>
            <a:endParaRPr lang="id-ID"/>
          </a:p>
        </p:txBody>
      </p:sp>
    </p:spTree>
    <p:extLst>
      <p:ext uri="{BB962C8B-B14F-4D97-AF65-F5344CB8AC3E}">
        <p14:creationId xmlns:p14="http://schemas.microsoft.com/office/powerpoint/2010/main" val="2067150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72</a:t>
            </a:fld>
            <a:endParaRPr lang="id-ID"/>
          </a:p>
        </p:txBody>
      </p:sp>
    </p:spTree>
    <p:extLst>
      <p:ext uri="{BB962C8B-B14F-4D97-AF65-F5344CB8AC3E}">
        <p14:creationId xmlns:p14="http://schemas.microsoft.com/office/powerpoint/2010/main" val="40458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73</a:t>
            </a:fld>
            <a:endParaRPr lang="id-ID"/>
          </a:p>
        </p:txBody>
      </p:sp>
    </p:spTree>
    <p:extLst>
      <p:ext uri="{BB962C8B-B14F-4D97-AF65-F5344CB8AC3E}">
        <p14:creationId xmlns:p14="http://schemas.microsoft.com/office/powerpoint/2010/main" val="2481144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5496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3389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046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87</a:t>
            </a:fld>
            <a:endParaRPr lang="id-ID"/>
          </a:p>
        </p:txBody>
      </p:sp>
    </p:spTree>
    <p:extLst>
      <p:ext uri="{BB962C8B-B14F-4D97-AF65-F5344CB8AC3E}">
        <p14:creationId xmlns:p14="http://schemas.microsoft.com/office/powerpoint/2010/main" val="1914544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88</a:t>
            </a:fld>
            <a:endParaRPr lang="id-ID"/>
          </a:p>
        </p:txBody>
      </p:sp>
    </p:spTree>
    <p:extLst>
      <p:ext uri="{BB962C8B-B14F-4D97-AF65-F5344CB8AC3E}">
        <p14:creationId xmlns:p14="http://schemas.microsoft.com/office/powerpoint/2010/main" val="3850926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89</a:t>
            </a:fld>
            <a:endParaRPr lang="id-ID"/>
          </a:p>
        </p:txBody>
      </p:sp>
    </p:spTree>
    <p:extLst>
      <p:ext uri="{BB962C8B-B14F-4D97-AF65-F5344CB8AC3E}">
        <p14:creationId xmlns:p14="http://schemas.microsoft.com/office/powerpoint/2010/main" val="393733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91</a:t>
            </a:fld>
            <a:endParaRPr lang="id-ID"/>
          </a:p>
        </p:txBody>
      </p:sp>
    </p:spTree>
    <p:extLst>
      <p:ext uri="{BB962C8B-B14F-4D97-AF65-F5344CB8AC3E}">
        <p14:creationId xmlns:p14="http://schemas.microsoft.com/office/powerpoint/2010/main" val="4108114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4F5DF-18CF-4062-8E49-5ADDCBB16773}"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523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99</a:t>
            </a:fld>
            <a:endParaRPr lang="id-ID"/>
          </a:p>
        </p:txBody>
      </p:sp>
    </p:spTree>
    <p:extLst>
      <p:ext uri="{BB962C8B-B14F-4D97-AF65-F5344CB8AC3E}">
        <p14:creationId xmlns:p14="http://schemas.microsoft.com/office/powerpoint/2010/main" val="30145214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100</a:t>
            </a:fld>
            <a:endParaRPr lang="id-ID"/>
          </a:p>
        </p:txBody>
      </p:sp>
    </p:spTree>
    <p:extLst>
      <p:ext uri="{BB962C8B-B14F-4D97-AF65-F5344CB8AC3E}">
        <p14:creationId xmlns:p14="http://schemas.microsoft.com/office/powerpoint/2010/main" val="34656356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8419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6450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30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275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0593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3095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63</a:t>
            </a:fld>
            <a:endParaRPr lang="id-ID"/>
          </a:p>
        </p:txBody>
      </p:sp>
    </p:spTree>
    <p:extLst>
      <p:ext uri="{BB962C8B-B14F-4D97-AF65-F5344CB8AC3E}">
        <p14:creationId xmlns:p14="http://schemas.microsoft.com/office/powerpoint/2010/main" val="2317276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64</a:t>
            </a:fld>
            <a:endParaRPr lang="id-ID"/>
          </a:p>
        </p:txBody>
      </p:sp>
    </p:spTree>
    <p:extLst>
      <p:ext uri="{BB962C8B-B14F-4D97-AF65-F5344CB8AC3E}">
        <p14:creationId xmlns:p14="http://schemas.microsoft.com/office/powerpoint/2010/main" val="2857706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C3C4F5DF-18CF-4062-8E49-5ADDCBB16773}" type="slidenum">
              <a:rPr lang="id-ID" smtClean="0"/>
              <a:t>65</a:t>
            </a:fld>
            <a:endParaRPr lang="id-ID"/>
          </a:p>
        </p:txBody>
      </p:sp>
    </p:spTree>
    <p:extLst>
      <p:ext uri="{BB962C8B-B14F-4D97-AF65-F5344CB8AC3E}">
        <p14:creationId xmlns:p14="http://schemas.microsoft.com/office/powerpoint/2010/main" val="1477629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88240B-D7EA-4293-B63E-BDADAA8012BE}"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945891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88240B-D7EA-4293-B63E-BDADAA8012BE}"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358878373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3797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05415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20188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5011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449233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89884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69362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19588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695716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898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88240B-D7EA-4293-B63E-BDADAA8012BE}"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78638544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959678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D4569D-05CA-AE62-A5D3-12369FBD9B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5466A262-653A-3B40-4558-DE7B2EA144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xmlns="" id="{EED5C08C-0778-BBEC-98F7-5A549F794589}"/>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043876DA-D140-155D-5659-D545CF1A5E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4BCF9844-3498-DCE8-06EC-713B9BCBA5E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6919013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94666E-AC68-40E6-CA3B-5F288DB0EFC8}"/>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658318B1-0A8A-DFDC-F5A4-FDEA9F6A56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9D061544-2FF3-49D6-7B6C-697AA458F088}"/>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0541BA-FBE1-7BD1-FF36-DEF74A4061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28EA71C-394D-3F46-0191-E2B1876DE86E}"/>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55023965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0A1F49-D0AC-988F-EA0A-9748AB3CAF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7F4BF153-FD2E-E28C-93FB-67A0316DF7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B4D86876-EAB4-4F4A-5D39-49D2AC825CE5}"/>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9B37B9A2-E979-CEF7-45E1-AF6ABE936B0E}"/>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A482207-7FCC-46C0-ECDD-35BA486C1D7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66758663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91718B-89E5-A72E-FCE0-8889877ED226}"/>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AC380E57-347B-3D0E-12E2-E5DF7408193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8058DAF3-2F43-6D82-FEF0-11CB2F1AC8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xmlns="" id="{FD5CCF47-44DF-7810-F00B-64B456822ED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38B1ECB1-50EA-3927-49B4-666BC56C5089}"/>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8D78A441-0EE0-464E-1BB0-039A9E7FAC5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0466854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617F98-3C81-FAB4-1B76-ABD97E7DC309}"/>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F16F0575-1938-1536-CD6F-77CBB8E771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C73C772-296E-33CA-8692-746CF767D8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xmlns="" id="{5DF13065-A3B5-079D-02C9-724859EC15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090EB53-7899-CDCF-58ED-A2E4237ECD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xmlns="" id="{7FA3FAD0-8725-18D3-1F18-BBDDD6A1F6F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8" name="Footer Placeholder 7">
            <a:extLst>
              <a:ext uri="{FF2B5EF4-FFF2-40B4-BE49-F238E27FC236}">
                <a16:creationId xmlns:a16="http://schemas.microsoft.com/office/drawing/2014/main" xmlns="" id="{B15F3BF9-A202-5251-C64C-AFAE775297A7}"/>
              </a:ext>
            </a:extLst>
          </p:cNvPr>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a:extLst>
              <a:ext uri="{FF2B5EF4-FFF2-40B4-BE49-F238E27FC236}">
                <a16:creationId xmlns:a16="http://schemas.microsoft.com/office/drawing/2014/main" xmlns="" id="{D8A93545-1660-9448-5761-85E7E4890A4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8711301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7ABA8E-E826-7B08-F795-5CBAC7F4520D}"/>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xmlns="" id="{A8C43D3B-4ED0-F051-6140-F94D43D99F74}"/>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4" name="Footer Placeholder 3">
            <a:extLst>
              <a:ext uri="{FF2B5EF4-FFF2-40B4-BE49-F238E27FC236}">
                <a16:creationId xmlns:a16="http://schemas.microsoft.com/office/drawing/2014/main" xmlns="" id="{96F52225-47FF-E3A7-89B9-955C548BDD42}"/>
              </a:ext>
            </a:extLst>
          </p:cNvPr>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a:extLst>
              <a:ext uri="{FF2B5EF4-FFF2-40B4-BE49-F238E27FC236}">
                <a16:creationId xmlns:a16="http://schemas.microsoft.com/office/drawing/2014/main" xmlns="" id="{C274EFA2-95E5-690B-5913-8B033B11AD4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48300995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749656A-A66A-B6FE-C4FF-A6FD547E47CA}"/>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3" name="Footer Placeholder 2">
            <a:extLst>
              <a:ext uri="{FF2B5EF4-FFF2-40B4-BE49-F238E27FC236}">
                <a16:creationId xmlns:a16="http://schemas.microsoft.com/office/drawing/2014/main" xmlns="" id="{FF012C03-F3D0-59FD-E38D-D9DFAABFE35A}"/>
              </a:ext>
            </a:extLst>
          </p:cNvPr>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a:extLst>
              <a:ext uri="{FF2B5EF4-FFF2-40B4-BE49-F238E27FC236}">
                <a16:creationId xmlns:a16="http://schemas.microsoft.com/office/drawing/2014/main" xmlns="" id="{29FF6CA8-F80F-B086-F330-A377CB7BE9B7}"/>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9544073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2C5635-8F85-043F-AFE7-1FF5DA7D0F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B9C5862-67FE-F9C5-81EC-127E380C71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E0142EF8-21EE-2BD5-C38C-53ECB3E3E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B07D227-A48A-F929-5701-604C0BA399A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88656072-DE07-CAEC-51C2-4F45B0B52A3C}"/>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26BF2630-F1D4-7CC7-A596-7DF28B889C18}"/>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91194380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D0C50D-A7B6-A7C7-500B-ED8B32BE8B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2FD9D035-5042-AEE2-1695-E502079A08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xmlns="" id="{9EAA1594-F298-4CBD-0FD5-E8D185AC29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D1C74FD-9A64-87BE-8E23-510885DBB210}"/>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63B57D88-E9DA-950E-5586-5293F713A481}"/>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9755F130-EA7C-B2A6-54D9-2DCC97BA9F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723129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3242797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BE1036-BDF7-0949-5F7F-A291B3CB2CBF}"/>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359094C0-C21F-3F71-151D-0F83931192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62C9F202-24D9-F9D2-D8B3-546298556AF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D968AF28-4058-802D-2D47-B8F602F90E27}"/>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0F165101-C6AF-1ADB-CBF5-65097669AA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57015352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455877B-F605-D462-B26F-6B11E914B3E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CD583B4F-D0FF-A06F-DFE6-AA95DCAB6FC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D159B92E-D282-E821-1F94-78C7F6F33F92}"/>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6E71E694-FF1D-88D5-CF12-5E4658F80C29}"/>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ED9089CE-A94B-9F7E-4DE0-08D556A9D7CB}"/>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70372572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431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65890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75001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97272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05770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52273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9164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54205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88240B-D7EA-4293-B63E-BDADAA8012BE}"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46169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52481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27307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99029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29425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4465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6665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56411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424422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3541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3706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88240B-D7EA-4293-B63E-BDADAA8012BE}"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5157569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781496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86880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180409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14216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379715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10574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406359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832822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452547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92048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88240B-D7EA-4293-B63E-BDADAA8012BE}"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6556763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055553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40265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06264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30216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927820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80770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14020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567105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718751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61020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988240B-D7EA-4293-B63E-BDADAA8012BE}" type="datetimeFigureOut">
              <a:rPr lang="en-US" smtClean="0"/>
              <a:t>8/15/2022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39935975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022215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16500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560673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861454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733540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156817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886955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701824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452445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15762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988240B-D7EA-4293-B63E-BDADAA8012BE}" type="datetimeFigureOut">
              <a:rPr lang="en-US" smtClean="0"/>
              <a:t>8/15/2022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6259901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086891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853000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687728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196855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629616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45693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822489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959359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3564303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2813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88240B-D7EA-4293-B63E-BDADAA8012BE}" type="datetimeFigureOut">
              <a:rPr lang="en-US" smtClean="0"/>
              <a:t>8/15/2022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6487526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87180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295854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475453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690197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064305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556867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32137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619365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8510905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482730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988240B-D7EA-4293-B63E-BDADAA8012BE}"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15781896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83863004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6728547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3389997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218540528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34800952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endParaRPr lang="id-ID"/>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409145764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d-ID"/>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388741573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8092062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27028163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006425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988240B-D7EA-4293-B63E-BDADAA8012BE}"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52A491-294D-4171-A746-E73DAF489EF2}" type="slidenum">
              <a:rPr lang="en-US" smtClean="0"/>
              <a:t>‹#›</a:t>
            </a:fld>
            <a:endParaRPr lang="en-US"/>
          </a:p>
        </p:txBody>
      </p:sp>
    </p:spTree>
    <p:extLst>
      <p:ext uri="{BB962C8B-B14F-4D97-AF65-F5344CB8AC3E}">
        <p14:creationId xmlns:p14="http://schemas.microsoft.com/office/powerpoint/2010/main" val="213629329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758766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2909640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2433733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1437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9041268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197322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1437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0175492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64597775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5799928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45082210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271072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88240B-D7EA-4293-B63E-BDADAA8012BE}" type="datetimeFigureOut">
              <a:rPr lang="en-US" smtClean="0"/>
              <a:t>8/15/2022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52A491-294D-4171-A746-E73DAF489EF2}" type="slidenum">
              <a:rPr lang="en-US" smtClean="0"/>
              <a:t>‹#›</a:t>
            </a:fld>
            <a:endParaRPr lang="en-US"/>
          </a:p>
        </p:txBody>
      </p:sp>
    </p:spTree>
    <p:extLst>
      <p:ext uri="{BB962C8B-B14F-4D97-AF65-F5344CB8AC3E}">
        <p14:creationId xmlns:p14="http://schemas.microsoft.com/office/powerpoint/2010/main" val="4000763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8/15/2022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83567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038479B8-4F2A-5C5F-9D63-DB31287713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8D25F315-9508-FE15-CD19-D0A3F534D8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4ABB0CB9-7241-91C6-135B-6D7784B6C8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61D3D9-2AFF-F8B6-0193-6EF2ADC40F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6FCC1B3A-C896-8BFD-04D3-7F78568539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942779344"/>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584831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668813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352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6413254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3435753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7513129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EA530C2B-930A-4D05-9332-2BCD877291CD}" type="datetimeFigureOut">
              <a:rPr lang="id-ID" smtClean="0">
                <a:solidFill>
                  <a:prstClr val="black">
                    <a:tint val="75000"/>
                  </a:prstClr>
                </a:solidFill>
              </a:rPr>
              <a:pPr defTabSz="1219170"/>
              <a:t>15/08/2022</a:t>
            </a:fld>
            <a:endParaRPr lang="id-ID">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id-ID">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9EF3C71E-0B85-4318-8DB8-C2FD3C92F425}" type="slidenum">
              <a:rPr lang="id-ID" smtClean="0">
                <a:solidFill>
                  <a:prstClr val="black">
                    <a:tint val="75000"/>
                  </a:prstClr>
                </a:solidFill>
              </a:rPr>
              <a:pPr defTabSz="1219170"/>
              <a:t>‹#›</a:t>
            </a:fld>
            <a:endParaRPr lang="id-ID">
              <a:solidFill>
                <a:prstClr val="black">
                  <a:tint val="75000"/>
                </a:prstClr>
              </a:solidFill>
            </a:endParaRPr>
          </a:p>
        </p:txBody>
      </p:sp>
    </p:spTree>
    <p:extLst>
      <p:ext uri="{BB962C8B-B14F-4D97-AF65-F5344CB8AC3E}">
        <p14:creationId xmlns:p14="http://schemas.microsoft.com/office/powerpoint/2010/main" val="160526251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id-ID"/>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BA4B0F35-F0AE-4B94-B1BA-9996BF047C4C}" type="datetimeFigureOut">
              <a:rPr lang="en-US" smtClean="0">
                <a:solidFill>
                  <a:prstClr val="black">
                    <a:tint val="75000"/>
                  </a:prstClr>
                </a:solidFill>
              </a:rPr>
              <a:pPr defTabSz="914377"/>
              <a:t>8/15/2022</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3E7981E3-9529-4746-A98F-D823CF6AC32D}"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422149148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4.emf"/><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5.emf"/><Relationship Id="rId4" Type="http://schemas.openxmlformats.org/officeDocument/2006/relationships/oleObject" Target="../embeddings/oleObject7.bin"/></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6.emf"/><Relationship Id="rId4" Type="http://schemas.openxmlformats.org/officeDocument/2006/relationships/oleObject" Target="../embeddings/oleObject8.bin"/></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7.emf"/><Relationship Id="rId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7.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9.emf"/><Relationship Id="rId4" Type="http://schemas.openxmlformats.org/officeDocument/2006/relationships/oleObject" Target="../embeddings/oleObject10.bin"/></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30.emf"/><Relationship Id="rId4" Type="http://schemas.openxmlformats.org/officeDocument/2006/relationships/oleObject" Target="../embeddings/oleObject11.bin"/></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1.emf"/><Relationship Id="rId4" Type="http://schemas.openxmlformats.org/officeDocument/2006/relationships/oleObject" Target="../embeddings/oleObject12.bin"/></Relationships>
</file>

<file path=ppt/slides/_rels/slide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image" Target="../media/image33.jpg"/></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4.png"/><Relationship Id="rId1" Type="http://schemas.openxmlformats.org/officeDocument/2006/relationships/slideLayout" Target="../slideLayouts/slideLayout79.xml"/></Relationships>
</file>

<file path=ppt/slides/_rels/slide9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4.png"/><Relationship Id="rId1" Type="http://schemas.openxmlformats.org/officeDocument/2006/relationships/slideLayout" Target="../slideLayouts/slideLayout95.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5.xml"/></Relationships>
</file>

<file path=ppt/slides/_rels/slide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1.xml"/></Relationships>
</file>

<file path=ppt/slides/_rels/slide9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101.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58"/>
            <a:ext cx="12192000" cy="6857143"/>
          </a:xfrm>
          <a:prstGeom prst="rect">
            <a:avLst/>
          </a:prstGeom>
        </p:spPr>
      </p:pic>
      <p:sp>
        <p:nvSpPr>
          <p:cNvPr id="15" name="テキスト プレースホルダー 11"/>
          <p:cNvSpPr txBox="1">
            <a:spLocks/>
          </p:cNvSpPr>
          <p:nvPr/>
        </p:nvSpPr>
        <p:spPr>
          <a:xfrm>
            <a:off x="3556000" y="2209801"/>
            <a:ext cx="8636000" cy="95762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267" b="1" dirty="0" smtClean="0">
                <a:solidFill>
                  <a:srgbClr val="87A6D9"/>
                </a:solidFill>
                <a:cs typeface="Arial" pitchFamily="34" charset="0"/>
              </a:rPr>
              <a:t>INFORMATIKA</a:t>
            </a:r>
            <a:endParaRPr lang="en-US" sz="4267" b="1" dirty="0">
              <a:solidFill>
                <a:srgbClr val="87A6D9"/>
              </a:solidFill>
              <a:cs typeface="Arial" pitchFamily="34" charset="0"/>
            </a:endParaRPr>
          </a:p>
          <a:p>
            <a:pPr marL="0" indent="0">
              <a:buFont typeface="Arial" pitchFamily="34" charset="0"/>
              <a:buNone/>
            </a:pPr>
            <a:r>
              <a:rPr lang="en-US" sz="2667" dirty="0" err="1">
                <a:solidFill>
                  <a:srgbClr val="595959"/>
                </a:solidFill>
                <a:cs typeface="Arial" pitchFamily="34" charset="0"/>
              </a:rPr>
              <a:t>Rumpun</a:t>
            </a:r>
            <a:r>
              <a:rPr lang="en-US" sz="2667" dirty="0">
                <a:solidFill>
                  <a:srgbClr val="595959"/>
                </a:solidFill>
                <a:cs typeface="Arial" pitchFamily="34" charset="0"/>
              </a:rPr>
              <a:t> </a:t>
            </a:r>
            <a:r>
              <a:rPr lang="en-US" sz="2667" dirty="0" err="1" smtClean="0">
                <a:solidFill>
                  <a:srgbClr val="595959"/>
                </a:solidFill>
                <a:cs typeface="Arial" pitchFamily="34" charset="0"/>
              </a:rPr>
              <a:t>Kesehatan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dan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Pekerjaan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Sosial</a:t>
            </a:r>
            <a:r>
              <a:rPr lang="en-US" sz="2667" dirty="0" smtClean="0">
                <a:solidFill>
                  <a:srgbClr val="595959"/>
                </a:solidFill>
                <a:cs typeface="Arial" pitchFamily="34" charset="0"/>
              </a:rPr>
              <a:t>, </a:t>
            </a:r>
          </a:p>
          <a:p>
            <a:pPr marL="0" indent="0">
              <a:buFont typeface="Arial" pitchFamily="34" charset="0"/>
              <a:buNone/>
            </a:pPr>
            <a:r>
              <a:rPr lang="en-US" sz="2667" dirty="0" err="1" smtClean="0">
                <a:solidFill>
                  <a:srgbClr val="595959"/>
                </a:solidFill>
                <a:cs typeface="Arial" pitchFamily="34" charset="0"/>
              </a:rPr>
              <a:t>Agribisnis</a:t>
            </a:r>
            <a:r>
              <a:rPr lang="en-US" sz="2667" dirty="0" smtClean="0">
                <a:solidFill>
                  <a:srgbClr val="595959"/>
                </a:solidFill>
                <a:cs typeface="Arial" pitchFamily="34" charset="0"/>
              </a:rPr>
              <a:t> </a:t>
            </a:r>
            <a:r>
              <a:rPr lang="en-US" sz="2667" dirty="0" err="1" smtClean="0">
                <a:solidFill>
                  <a:srgbClr val="595959"/>
                </a:solidFill>
                <a:cs typeface="Arial" pitchFamily="34" charset="0"/>
              </a:rPr>
              <a:t>dan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Agroteknologi</a:t>
            </a:r>
            <a:r>
              <a:rPr lang="en-US" sz="2667" dirty="0" smtClean="0">
                <a:solidFill>
                  <a:srgbClr val="595959"/>
                </a:solidFill>
                <a:cs typeface="Arial" pitchFamily="34" charset="0"/>
              </a:rPr>
              <a:t>, </a:t>
            </a:r>
            <a:r>
              <a:rPr lang="en-US" sz="2667" dirty="0" err="1" smtClean="0">
                <a:solidFill>
                  <a:srgbClr val="595959"/>
                </a:solidFill>
                <a:cs typeface="Arial" pitchFamily="34" charset="0"/>
              </a:rPr>
              <a:t>serta</a:t>
            </a:r>
            <a:r>
              <a:rPr lang="en-US" sz="2667" dirty="0" smtClean="0">
                <a:solidFill>
                  <a:srgbClr val="595959"/>
                </a:solidFill>
                <a:cs typeface="Arial" pitchFamily="34" charset="0"/>
              </a:rPr>
              <a:t> </a:t>
            </a:r>
            <a:r>
              <a:rPr lang="en-US" sz="2667" dirty="0" err="1" smtClean="0">
                <a:solidFill>
                  <a:srgbClr val="595959"/>
                </a:solidFill>
                <a:cs typeface="Arial" pitchFamily="34" charset="0"/>
              </a:rPr>
              <a:t>Kemaritiman</a:t>
            </a:r>
            <a:endParaRPr lang="en-US" sz="2667" dirty="0">
              <a:solidFill>
                <a:srgbClr val="595959"/>
              </a:solidFill>
              <a:cs typeface="Arial" pitchFamily="34" charset="0"/>
            </a:endParaRPr>
          </a:p>
        </p:txBody>
      </p:sp>
      <p:cxnSp>
        <p:nvCxnSpPr>
          <p:cNvPr id="9" name="直線コネクタ 9"/>
          <p:cNvCxnSpPr/>
          <p:nvPr/>
        </p:nvCxnSpPr>
        <p:spPr>
          <a:xfrm>
            <a:off x="4775200" y="4140200"/>
            <a:ext cx="629920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4622907" y="1380474"/>
            <a:ext cx="6765157" cy="625359"/>
          </a:xfrm>
          <a:prstGeom prst="rect">
            <a:avLst/>
          </a:prstGeom>
        </p:spPr>
        <p:txBody>
          <a:bodyPr lIns="91440" tIns="45720" rIns="91440" bIns="4572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2176896">
              <a:defRPr/>
            </a:pPr>
            <a:r>
              <a:rPr kumimoji="1" lang="en-US" altLang="ja-JP" sz="4267" b="1" spc="0" dirty="0">
                <a:solidFill>
                  <a:prstClr val="black">
                    <a:lumMod val="65000"/>
                    <a:lumOff val="35000"/>
                  </a:prstClr>
                </a:solidFill>
                <a:latin typeface="Arial" pitchFamily="34" charset="0"/>
                <a:cs typeface="Arial" pitchFamily="34" charset="0"/>
              </a:rPr>
              <a:t>MEDIA MENGAJAR</a:t>
            </a:r>
            <a:endParaRPr kumimoji="1" lang="ja-JP" altLang="en-US" sz="4267" b="1" spc="0" dirty="0">
              <a:solidFill>
                <a:prstClr val="black">
                  <a:lumMod val="65000"/>
                  <a:lumOff val="35000"/>
                </a:prstClr>
              </a:solidFill>
              <a:latin typeface="Arial" pitchFamily="34" charset="0"/>
              <a:cs typeface="Arial" pitchFamily="34" charset="0"/>
            </a:endParaRPr>
          </a:p>
        </p:txBody>
      </p:sp>
      <p:sp>
        <p:nvSpPr>
          <p:cNvPr id="11" name="Rectangle 10"/>
          <p:cNvSpPr/>
          <p:nvPr/>
        </p:nvSpPr>
        <p:spPr>
          <a:xfrm>
            <a:off x="6097326" y="4297657"/>
            <a:ext cx="3000052" cy="420564"/>
          </a:xfrm>
          <a:prstGeom prst="rect">
            <a:avLst/>
          </a:prstGeom>
        </p:spPr>
        <p:txBody>
          <a:bodyPr wrap="none" lIns="91440" tIns="45720" rIns="91440" bIns="45720">
            <a:spAutoFit/>
          </a:bodyPr>
          <a:lstStyle/>
          <a:p>
            <a:pPr algn="ctr"/>
            <a:r>
              <a:rPr lang="en-US" sz="2133" b="1" dirty="0" err="1">
                <a:solidFill>
                  <a:prstClr val="black">
                    <a:lumMod val="65000"/>
                    <a:lumOff val="35000"/>
                  </a:prstClr>
                </a:solidFill>
              </a:rPr>
              <a:t>Untuk</a:t>
            </a:r>
            <a:r>
              <a:rPr lang="en-US" sz="2133" b="1" dirty="0">
                <a:solidFill>
                  <a:prstClr val="black">
                    <a:lumMod val="65000"/>
                    <a:lumOff val="35000"/>
                  </a:prstClr>
                </a:solidFill>
              </a:rPr>
              <a:t> SMK/MAK </a:t>
            </a:r>
            <a:r>
              <a:rPr lang="en-US" sz="2133" b="1" dirty="0" err="1">
                <a:solidFill>
                  <a:prstClr val="black">
                    <a:lumMod val="65000"/>
                    <a:lumOff val="35000"/>
                  </a:prstClr>
                </a:solidFill>
              </a:rPr>
              <a:t>Kelas</a:t>
            </a:r>
            <a:r>
              <a:rPr lang="en-US" sz="2133" b="1" dirty="0">
                <a:solidFill>
                  <a:prstClr val="black">
                    <a:lumMod val="65000"/>
                    <a:lumOff val="35000"/>
                  </a:prstClr>
                </a:solidFill>
              </a:rPr>
              <a:t> X</a:t>
            </a:r>
            <a:endParaRPr lang="id-ID" sz="2133" b="1" dirty="0">
              <a:solidFill>
                <a:prstClr val="black">
                  <a:lumMod val="65000"/>
                  <a:lumOff val="35000"/>
                </a:prstClr>
              </a:solidFill>
            </a:endParaRPr>
          </a:p>
        </p:txBody>
      </p:sp>
      <p:grpSp>
        <p:nvGrpSpPr>
          <p:cNvPr id="5" name="Group 4"/>
          <p:cNvGrpSpPr/>
          <p:nvPr/>
        </p:nvGrpSpPr>
        <p:grpSpPr>
          <a:xfrm>
            <a:off x="853198" y="1288285"/>
            <a:ext cx="2941036" cy="4064000"/>
            <a:chOff x="385022" y="971550"/>
            <a:chExt cx="2205777" cy="3048000"/>
          </a:xfrm>
        </p:grpSpPr>
        <p:sp>
          <p:nvSpPr>
            <p:cNvPr id="13" name="Cube 12"/>
            <p:cNvSpPr/>
            <p:nvPr/>
          </p:nvSpPr>
          <p:spPr>
            <a:xfrm>
              <a:off x="385022" y="971550"/>
              <a:ext cx="2205777" cy="30480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31" y="1086001"/>
              <a:ext cx="2056833" cy="2909774"/>
            </a:xfrm>
            <a:prstGeom prst="rect">
              <a:avLst/>
            </a:prstGeom>
          </p:spPr>
        </p:pic>
      </p:grpSp>
    </p:spTree>
    <p:extLst>
      <p:ext uri="{BB962C8B-B14F-4D97-AF65-F5344CB8AC3E}">
        <p14:creationId xmlns:p14="http://schemas.microsoft.com/office/powerpoint/2010/main" val="28938059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5">
                                            <p:txEl>
                                              <p:pRg st="1" end="1"/>
                                            </p:txEl>
                                          </p:spTgt>
                                        </p:tgtEl>
                                        <p:attrNameLst>
                                          <p:attrName>style.visibility</p:attrName>
                                        </p:attrNameLst>
                                      </p:cBhvr>
                                      <p:to>
                                        <p:strVal val="visible"/>
                                      </p:to>
                                    </p:set>
                                    <p:anim calcmode="lin" valueType="num">
                                      <p:cBhvr additive="base">
                                        <p:cTn id="15" dur="10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15">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10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16" presetClass="entr" presetSubtype="37"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1000"/>
                                        <p:tgtEl>
                                          <p:spTgt spid="9"/>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4" name="Rectangle 3"/>
          <p:cNvSpPr/>
          <p:nvPr/>
        </p:nvSpPr>
        <p:spPr>
          <a:xfrm>
            <a:off x="425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5" name="Content Placeholder 2"/>
          <p:cNvSpPr>
            <a:spLocks noGrp="1"/>
          </p:cNvSpPr>
          <p:nvPr>
            <p:ph idx="1"/>
          </p:nvPr>
        </p:nvSpPr>
        <p:spPr>
          <a:xfrm>
            <a:off x="572592" y="1949252"/>
            <a:ext cx="3339008" cy="3118048"/>
          </a:xfrm>
        </p:spPr>
        <p:txBody>
          <a:bodyPr anchor="ctr">
            <a:normAutofit lnSpcReduction="10000"/>
          </a:bodyPr>
          <a:lstStyle/>
          <a:p>
            <a:pPr marL="0" indent="0" algn="ctr">
              <a:buNone/>
            </a:pPr>
            <a:r>
              <a:rPr lang="en-US" sz="2000" i="1" dirty="0">
                <a:latin typeface="Cambria" panose="02040503050406030204" pitchFamily="18" charset="0"/>
                <a:ea typeface="Cambria" panose="02040503050406030204" pitchFamily="18" charset="0"/>
              </a:rPr>
              <a:t>Simplex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hanya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terlibat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berfungsi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peralatan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data (</a:t>
            </a:r>
            <a:r>
              <a:rPr lang="en-US" sz="2000" i="1" dirty="0">
                <a:latin typeface="Cambria" panose="02040503050406030204" pitchFamily="18" charset="0"/>
                <a:ea typeface="Cambria" panose="02040503050406030204" pitchFamily="18" charset="0"/>
              </a:rPr>
              <a:t>receiver device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televisi</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6" name="Content Placeholder 2"/>
          <p:cNvSpPr txBox="1">
            <a:spLocks/>
          </p:cNvSpPr>
          <p:nvPr/>
        </p:nvSpPr>
        <p:spPr>
          <a:xfrm>
            <a:off x="4456433" y="2088371"/>
            <a:ext cx="3263900" cy="2912934"/>
          </a:xfrm>
          <a:prstGeom prst="rect">
            <a:avLst/>
          </a:prstGeom>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i="1" dirty="0">
                <a:latin typeface="Cambria" panose="02040503050406030204" pitchFamily="18" charset="0"/>
                <a:ea typeface="Cambria" panose="02040503050406030204" pitchFamily="18" charset="0"/>
              </a:rPr>
              <a:t>Half duplex </a:t>
            </a:r>
            <a:r>
              <a:rPr lang="id-ID" sz="2000" dirty="0">
                <a:latin typeface="Cambria" panose="02040503050406030204" pitchFamily="18" charset="0"/>
                <a:ea typeface="Cambria" panose="02040503050406030204" pitchFamily="18" charset="0"/>
              </a:rPr>
              <a:t>merupakan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arah</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untuk </a:t>
            </a:r>
            <a:r>
              <a:rPr lang="en-US" sz="2000" dirty="0" err="1">
                <a:latin typeface="Cambria" panose="02040503050406030204" pitchFamily="18" charset="0"/>
                <a:ea typeface="Cambria" panose="02040503050406030204" pitchFamily="18" charset="0"/>
              </a:rPr>
              <a:t>mengirim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menerima</a:t>
            </a:r>
            <a:r>
              <a:rPr lang="en-US" sz="2000" dirty="0">
                <a:latin typeface="Cambria" panose="02040503050406030204" pitchFamily="18" charset="0"/>
                <a:ea typeface="Cambria" panose="02040503050406030204" pitchFamily="18" charset="0"/>
              </a:rPr>
              <a:t> data ke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lainnya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radiogram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walkie-talkie</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8" name="Group 17"/>
          <p:cNvGrpSpPr/>
          <p:nvPr/>
        </p:nvGrpSpPr>
        <p:grpSpPr>
          <a:xfrm>
            <a:off x="621550" y="774045"/>
            <a:ext cx="3244003" cy="1206881"/>
            <a:chOff x="492258" y="2703014"/>
            <a:chExt cx="3244003" cy="1206881"/>
          </a:xfrm>
        </p:grpSpPr>
        <p:sp>
          <p:nvSpPr>
            <p:cNvPr id="19" name="Google Shape;5478;p45">
              <a:extLst>
                <a:ext uri="{FF2B5EF4-FFF2-40B4-BE49-F238E27FC236}">
                  <a16:creationId xmlns:a16="http://schemas.microsoft.com/office/drawing/2014/main" xmlns=""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EFD2D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0" name="Rectangle 19"/>
            <p:cNvSpPr/>
            <p:nvPr/>
          </p:nvSpPr>
          <p:spPr>
            <a:xfrm>
              <a:off x="685664" y="2980463"/>
              <a:ext cx="3050597" cy="646331"/>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Simplex</a:t>
              </a:r>
              <a:r>
                <a:rPr lang="id-ID" b="1" dirty="0">
                  <a:latin typeface="Cambria" panose="02040503050406030204" pitchFamily="18" charset="0"/>
                  <a:ea typeface="Cambria" panose="02040503050406030204" pitchFamily="18" charset="0"/>
                </a:rPr>
                <a:t> Atau Sistem Komunikasi Satu Arah</a:t>
              </a:r>
            </a:p>
          </p:txBody>
        </p:sp>
        <p:sp>
          <p:nvSpPr>
            <p:cNvPr id="21" name="Google Shape;5478;p45">
              <a:extLst>
                <a:ext uri="{FF2B5EF4-FFF2-40B4-BE49-F238E27FC236}">
                  <a16:creationId xmlns:a16="http://schemas.microsoft.com/office/drawing/2014/main" xmlns=""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grpSp>
        <p:nvGrpSpPr>
          <p:cNvPr id="11" name="Group 10"/>
          <p:cNvGrpSpPr/>
          <p:nvPr/>
        </p:nvGrpSpPr>
        <p:grpSpPr>
          <a:xfrm>
            <a:off x="8064500" y="734199"/>
            <a:ext cx="3683000" cy="4536301"/>
            <a:chOff x="8064500" y="734199"/>
            <a:chExt cx="3683000" cy="4536301"/>
          </a:xfrm>
        </p:grpSpPr>
        <p:sp>
          <p:nvSpPr>
            <p:cNvPr id="13" name="Rectangle 12"/>
            <p:cNvSpPr/>
            <p:nvPr/>
          </p:nvSpPr>
          <p:spPr>
            <a:xfrm>
              <a:off x="806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8280400" y="2022376"/>
              <a:ext cx="3175000" cy="304492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i="1" dirty="0">
                  <a:latin typeface="Cambria" panose="02040503050406030204" pitchFamily="18" charset="0"/>
                  <a:ea typeface="Cambria" panose="02040503050406030204" pitchFamily="18" charset="0"/>
                </a:rPr>
                <a:t>Full duplex </a:t>
              </a:r>
              <a:r>
                <a:rPr lang="en-US" sz="2000" dirty="0" err="1">
                  <a:latin typeface="Cambria" panose="02040503050406030204" pitchFamily="18" charset="0"/>
                  <a:ea typeface="Cambria" panose="02040503050406030204" pitchFamily="18" charset="0"/>
                </a:rPr>
                <a:t>merupakan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arah</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mampu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mengirim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menerima</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bersamaan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telepon</a:t>
              </a:r>
              <a:r>
                <a:rPr lang="en-US" sz="2000" dirty="0">
                  <a:latin typeface="Cambria" panose="02040503050406030204" pitchFamily="18" charset="0"/>
                  <a:ea typeface="Cambria" panose="02040503050406030204" pitchFamily="18" charset="0"/>
                </a:rPr>
                <a:t>, </a:t>
              </a:r>
              <a:r>
                <a:rPr lang="en-US" sz="2000" i="1" dirty="0" err="1">
                  <a:latin typeface="Cambria" panose="02040503050406030204" pitchFamily="18" charset="0"/>
                  <a:ea typeface="Cambria" panose="02040503050406030204" pitchFamily="18" charset="0"/>
                </a:rPr>
                <a:t>handphone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internet</a:t>
              </a:r>
              <a:r>
                <a:rPr lang="id-ID" sz="2000" dirty="0">
                  <a:latin typeface="Cambria" panose="02040503050406030204" pitchFamily="18" charset="0"/>
                  <a:ea typeface="Cambria" panose="02040503050406030204" pitchFamily="18" charset="0"/>
                </a:rPr>
                <a:t>.</a:t>
              </a:r>
            </a:p>
          </p:txBody>
        </p:sp>
        <p:grpSp>
          <p:nvGrpSpPr>
            <p:cNvPr id="22" name="Group 21"/>
            <p:cNvGrpSpPr/>
            <p:nvPr/>
          </p:nvGrpSpPr>
          <p:grpSpPr>
            <a:xfrm>
              <a:off x="8272561" y="734199"/>
              <a:ext cx="3266878" cy="1212044"/>
              <a:chOff x="5880325" y="2699556"/>
              <a:chExt cx="3266878" cy="1212044"/>
            </a:xfrm>
          </p:grpSpPr>
          <p:sp>
            <p:nvSpPr>
              <p:cNvPr id="23" name="Google Shape;5478;p45">
                <a:extLst>
                  <a:ext uri="{FF2B5EF4-FFF2-40B4-BE49-F238E27FC236}">
                    <a16:creationId xmlns:a16="http://schemas.microsoft.com/office/drawing/2014/main" xmlns=""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CDBC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4" name="Google Shape;5478;p45">
                <a:extLst>
                  <a:ext uri="{FF2B5EF4-FFF2-40B4-BE49-F238E27FC236}">
                    <a16:creationId xmlns:a16="http://schemas.microsoft.com/office/drawing/2014/main" xmlns=""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5" name="Rectangle 24"/>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grpSp>
        <p:nvGrpSpPr>
          <p:cNvPr id="26" name="Group 25"/>
          <p:cNvGrpSpPr/>
          <p:nvPr/>
        </p:nvGrpSpPr>
        <p:grpSpPr>
          <a:xfrm>
            <a:off x="4321667" y="765463"/>
            <a:ext cx="3513110" cy="1183984"/>
            <a:chOff x="3117621" y="2675277"/>
            <a:chExt cx="3513110" cy="1183984"/>
          </a:xfrm>
        </p:grpSpPr>
        <p:sp>
          <p:nvSpPr>
            <p:cNvPr id="27" name="Google Shape;5637;p47">
              <a:extLst>
                <a:ext uri="{FF2B5EF4-FFF2-40B4-BE49-F238E27FC236}">
                  <a16:creationId xmlns:a16="http://schemas.microsoft.com/office/drawing/2014/main" xmlns=""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8" name="Google Shape;5637;p47">
              <a:extLst>
                <a:ext uri="{FF2B5EF4-FFF2-40B4-BE49-F238E27FC236}">
                  <a16:creationId xmlns:a16="http://schemas.microsoft.com/office/drawing/2014/main" xmlns=""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9" name="Rectangle 28"/>
            <p:cNvSpPr/>
            <p:nvPr/>
          </p:nvSpPr>
          <p:spPr>
            <a:xfrm>
              <a:off x="3433836" y="2763297"/>
              <a:ext cx="2960890"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Half Duplex </a:t>
              </a:r>
              <a:r>
                <a:rPr lang="id-ID" b="1" dirty="0">
                  <a:latin typeface="Cambria" panose="02040503050406030204" pitchFamily="18" charset="0"/>
                  <a:ea typeface="Cambria" panose="02040503050406030204" pitchFamily="18" charset="0"/>
                </a:rPr>
                <a:t>Atau Sistem Komunikasi Setengah Dua Arah</a:t>
              </a:r>
            </a:p>
          </p:txBody>
        </p:sp>
      </p:grpSp>
    </p:spTree>
    <p:extLst>
      <p:ext uri="{BB962C8B-B14F-4D97-AF65-F5344CB8AC3E}">
        <p14:creationId xmlns:p14="http://schemas.microsoft.com/office/powerpoint/2010/main" val="125052227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73234" y="1738055"/>
            <a:ext cx="5370626" cy="4364168"/>
          </a:xfrm>
          <a:prstGeom prst="roundRect">
            <a:avLst>
              <a:gd name="adj" fmla="val 22596"/>
            </a:avLst>
          </a:prstGeom>
          <a:solidFill>
            <a:schemeClr val="accent4">
              <a:lumMod val="20000"/>
              <a:lumOff val="80000"/>
            </a:schemeClr>
          </a:solidFill>
        </p:spPr>
        <p:txBody>
          <a:bodyPr anchor="ctr">
            <a:noAutofit/>
          </a:bodyPr>
          <a:lstStyle/>
          <a:p>
            <a:pPr marL="0" indent="0" algn="ctr">
              <a:buNone/>
            </a:pPr>
            <a:r>
              <a:rPr lang="id-ID" sz="2000" dirty="0">
                <a:latin typeface="Cambria" panose="02040503050406030204" pitchFamily="18" charset="0"/>
                <a:ea typeface="Cambria" panose="02040503050406030204" pitchFamily="18" charset="0"/>
              </a:rPr>
              <a:t>Mengakses dan mengoperasikan perangkat komputer bisa dilakukan dari jarak jauh selama terhubung jaringan lokal atau internet. Hal tersebut dapat dilakukan dengan fitur RDP (</a:t>
            </a:r>
            <a:r>
              <a:rPr lang="id-ID" sz="2000" i="1" dirty="0">
                <a:latin typeface="Cambria" panose="02040503050406030204" pitchFamily="18" charset="0"/>
                <a:ea typeface="Cambria" panose="02040503050406030204" pitchFamily="18" charset="0"/>
              </a:rPr>
              <a:t>remote dekstop protocol</a:t>
            </a:r>
            <a:r>
              <a:rPr lang="id-ID" sz="2000" dirty="0">
                <a:latin typeface="Cambria" panose="02040503050406030204" pitchFamily="18" charset="0"/>
                <a:ea typeface="Cambria" panose="02040503050406030204" pitchFamily="18" charset="0"/>
              </a:rPr>
              <a:t>) yang berfungsi menjembatani pemberian akses ke perangkat komputer dari jarak jauh untuk bertukar data ataupun mengoperasikannya secara langsung. Salah satu contoh pengaplikasiannya yaitu teknik remote </a:t>
            </a:r>
            <a:r>
              <a:rPr lang="id-ID" sz="2000" i="1" dirty="0">
                <a:latin typeface="Cambria" panose="02040503050406030204" pitchFamily="18" charset="0"/>
                <a:ea typeface="Cambria" panose="02040503050406030204" pitchFamily="18" charset="0"/>
              </a:rPr>
              <a:t>smartphone </a:t>
            </a:r>
            <a:r>
              <a:rPr lang="id-ID" sz="2000" dirty="0">
                <a:latin typeface="Cambria" panose="02040503050406030204" pitchFamily="18" charset="0"/>
                <a:ea typeface="Cambria" panose="02040503050406030204" pitchFamily="18" charset="0"/>
              </a:rPr>
              <a:t>Android ke PC atau sebaliknya menggunakan aplikasi AnyDesk. </a:t>
            </a:r>
          </a:p>
        </p:txBody>
      </p:sp>
      <p:sp>
        <p:nvSpPr>
          <p:cNvPr id="6" name="Rectangle 5"/>
          <p:cNvSpPr/>
          <p:nvPr/>
        </p:nvSpPr>
        <p:spPr>
          <a:xfrm>
            <a:off x="7914219" y="2743323"/>
            <a:ext cx="2153608" cy="200017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000" dirty="0"/>
              <a:t>QR code Mengonfigurasi AnyDesk Android dan PC</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41753"/>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10</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61125"/>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Melakukan </a:t>
            </a:r>
            <a:r>
              <a:rPr lang="id-ID" sz="2800" i="1" dirty="0">
                <a:latin typeface="Cambria" panose="02040503050406030204" pitchFamily="18" charset="0"/>
                <a:ea typeface="Cambria" panose="02040503050406030204" pitchFamily="18" charset="0"/>
              </a:rPr>
              <a:t>Remote</a:t>
            </a:r>
            <a:r>
              <a:rPr lang="id-ID" sz="2800" dirty="0">
                <a:latin typeface="Cambria" panose="02040503050406030204" pitchFamily="18" charset="0"/>
                <a:ea typeface="Cambria" panose="02040503050406030204" pitchFamily="18" charset="0"/>
              </a:rPr>
              <a:t> dari </a:t>
            </a:r>
            <a:r>
              <a:rPr lang="id-ID" sz="2800" i="1" dirty="0">
                <a:latin typeface="Cambria" panose="02040503050406030204" pitchFamily="18" charset="0"/>
                <a:ea typeface="Cambria" panose="02040503050406030204" pitchFamily="18" charset="0"/>
              </a:rPr>
              <a:t>Smartphone</a:t>
            </a:r>
            <a:r>
              <a:rPr lang="id-ID" sz="2800" dirty="0">
                <a:latin typeface="Cambria" panose="02040503050406030204" pitchFamily="18" charset="0"/>
                <a:ea typeface="Cambria" panose="02040503050406030204" pitchFamily="18" charset="0"/>
              </a:rPr>
              <a:t> Android ke PC</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3" name="Picture 2" descr="Qr code&#10;&#10;Description automatically generated">
            <a:extLst>
              <a:ext uri="{FF2B5EF4-FFF2-40B4-BE49-F238E27FC236}">
                <a16:creationId xmlns:a16="http://schemas.microsoft.com/office/drawing/2014/main" xmlns="" id="{38853EF1-5367-135B-7F1C-9D2582EB9E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2764" y="2342474"/>
            <a:ext cx="2581374" cy="2581374"/>
          </a:xfrm>
          <a:prstGeom prst="rect">
            <a:avLst/>
          </a:prstGeom>
        </p:spPr>
      </p:pic>
    </p:spTree>
    <p:extLst>
      <p:ext uri="{BB962C8B-B14F-4D97-AF65-F5344CB8AC3E}">
        <p14:creationId xmlns:p14="http://schemas.microsoft.com/office/powerpoint/2010/main" val="15738183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K</a:t>
            </a:r>
            <a:r>
              <a:rPr lang="id-ID" sz="5400" b="1" dirty="0">
                <a:solidFill>
                  <a:schemeClr val="bg1"/>
                </a:solidFill>
                <a:ea typeface="Cambria" panose="02040503050406030204" pitchFamily="18" charset="0"/>
              </a:rPr>
              <a:t>erjakan </a:t>
            </a:r>
            <a:r>
              <a:rPr lang="en-US" sz="5400" b="1" dirty="0" err="1">
                <a:solidFill>
                  <a:schemeClr val="bg1"/>
                </a:solidFill>
                <a:ea typeface="Cambria" panose="02040503050406030204" pitchFamily="18" charset="0"/>
              </a:rPr>
              <a:t>Aktivitas</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Mandiri</a:t>
            </a:r>
            <a:r>
              <a:rPr lang="id-ID" sz="5400" b="1" dirty="0">
                <a:solidFill>
                  <a:schemeClr val="bg1"/>
                </a:solidFill>
                <a:ea typeface="Cambria" panose="02040503050406030204" pitchFamily="18" charset="0"/>
              </a:rPr>
              <a:t> </a:t>
            </a:r>
            <a:r>
              <a:rPr lang="en-US" sz="5400" b="1" dirty="0">
                <a:solidFill>
                  <a:schemeClr val="bg1"/>
                </a:solidFill>
                <a:ea typeface="Cambria" panose="02040503050406030204" pitchFamily="18" charset="0"/>
              </a:rPr>
              <a:t>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4894028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K</a:t>
            </a:r>
            <a:r>
              <a:rPr lang="id-ID" sz="5400" b="1" dirty="0" err="1">
                <a:solidFill>
                  <a:schemeClr val="bg1"/>
                </a:solidFill>
                <a:ea typeface="Cambria" panose="02040503050406030204" pitchFamily="18" charset="0"/>
              </a:rPr>
              <a:t>erjakan</a:t>
            </a:r>
            <a:r>
              <a:rPr lang="id-ID" sz="5400" b="1" dirty="0">
                <a:solidFill>
                  <a:schemeClr val="bg1"/>
                </a:solidFill>
                <a:ea typeface="Cambria" panose="02040503050406030204" pitchFamily="18" charset="0"/>
              </a:rPr>
              <a:t> </a:t>
            </a:r>
            <a:r>
              <a:rPr lang="en-US" sz="5400" b="1" dirty="0">
                <a:solidFill>
                  <a:schemeClr val="bg1"/>
                </a:solidFill>
                <a:ea typeface="Cambria" panose="02040503050406030204" pitchFamily="18" charset="0"/>
              </a:rPr>
              <a:t>Ruang </a:t>
            </a:r>
            <a:r>
              <a:rPr lang="en-US" sz="5400" b="1" dirty="0" err="1">
                <a:solidFill>
                  <a:schemeClr val="bg1"/>
                </a:solidFill>
                <a:ea typeface="Cambria" panose="02040503050406030204" pitchFamily="18" charset="0"/>
              </a:rPr>
              <a:t>Kolaborasi</a:t>
            </a:r>
            <a:r>
              <a:rPr lang="id-ID" sz="5400" b="1" dirty="0">
                <a:solidFill>
                  <a:schemeClr val="bg1"/>
                </a:solidFill>
                <a:ea typeface="Cambria" panose="02040503050406030204" pitchFamily="18" charset="0"/>
              </a:rPr>
              <a:t> </a:t>
            </a:r>
            <a:r>
              <a:rPr lang="en-US" sz="5400" b="1" dirty="0">
                <a:solidFill>
                  <a:schemeClr val="bg1"/>
                </a:solidFill>
                <a:ea typeface="Cambria" panose="02040503050406030204" pitchFamily="18" charset="0"/>
              </a:rPr>
              <a:t>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833336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3" name="Rectangle 22"/>
          <p:cNvSpPr/>
          <p:nvPr/>
        </p:nvSpPr>
        <p:spPr>
          <a:xfrm>
            <a:off x="44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5" name="Content Placeholder 2"/>
          <p:cNvSpPr>
            <a:spLocks noGrp="1"/>
          </p:cNvSpPr>
          <p:nvPr>
            <p:ph idx="1"/>
          </p:nvPr>
        </p:nvSpPr>
        <p:spPr>
          <a:xfrm>
            <a:off x="572592" y="1949252"/>
            <a:ext cx="3339008" cy="3118048"/>
          </a:xfrm>
        </p:spPr>
        <p:txBody>
          <a:bodyPr anchor="ctr">
            <a:normAutofit/>
          </a:bodyPr>
          <a:lstStyle/>
          <a:p>
            <a:pPr marL="0" indent="0" algn="ctr">
              <a:buNone/>
            </a:pPr>
            <a:r>
              <a:rPr lang="en-US" sz="2000" i="1" dirty="0">
                <a:latin typeface="Cambria" panose="02040503050406030204" pitchFamily="18" charset="0"/>
                <a:ea typeface="Cambria" panose="02040503050406030204" pitchFamily="18" charset="0"/>
              </a:rPr>
              <a:t>Simplex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hanya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terlibat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berfungsi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peralatan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data (</a:t>
            </a:r>
            <a:r>
              <a:rPr lang="en-US" sz="2000" i="1" dirty="0">
                <a:latin typeface="Cambria" panose="02040503050406030204" pitchFamily="18" charset="0"/>
                <a:ea typeface="Cambria" panose="02040503050406030204" pitchFamily="18" charset="0"/>
              </a:rPr>
              <a:t>receiver device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televisi</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26" name="Group 25"/>
          <p:cNvGrpSpPr/>
          <p:nvPr/>
        </p:nvGrpSpPr>
        <p:grpSpPr>
          <a:xfrm>
            <a:off x="621550" y="774045"/>
            <a:ext cx="3244003" cy="1206881"/>
            <a:chOff x="492258" y="2703014"/>
            <a:chExt cx="3244003" cy="1206881"/>
          </a:xfrm>
        </p:grpSpPr>
        <p:sp>
          <p:nvSpPr>
            <p:cNvPr id="27" name="Google Shape;5478;p45">
              <a:extLst>
                <a:ext uri="{FF2B5EF4-FFF2-40B4-BE49-F238E27FC236}">
                  <a16:creationId xmlns:a16="http://schemas.microsoft.com/office/drawing/2014/main" xmlns=""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EFD2D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Rectangle 27"/>
            <p:cNvSpPr/>
            <p:nvPr/>
          </p:nvSpPr>
          <p:spPr>
            <a:xfrm>
              <a:off x="685664" y="2980463"/>
              <a:ext cx="3050597" cy="646331"/>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Simplex</a:t>
              </a:r>
              <a:r>
                <a:rPr lang="id-ID" b="1" dirty="0">
                  <a:latin typeface="Cambria" panose="02040503050406030204" pitchFamily="18" charset="0"/>
                  <a:ea typeface="Cambria" panose="02040503050406030204" pitchFamily="18" charset="0"/>
                </a:rPr>
                <a:t> Atau Sistem Komunikasi Satu Arah</a:t>
              </a:r>
            </a:p>
          </p:txBody>
        </p:sp>
        <p:sp>
          <p:nvSpPr>
            <p:cNvPr id="29" name="Google Shape;5478;p45">
              <a:extLst>
                <a:ext uri="{FF2B5EF4-FFF2-40B4-BE49-F238E27FC236}">
                  <a16:creationId xmlns:a16="http://schemas.microsoft.com/office/drawing/2014/main" xmlns=""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sp>
        <p:nvSpPr>
          <p:cNvPr id="6" name="Content Placeholder 2"/>
          <p:cNvSpPr txBox="1">
            <a:spLocks/>
          </p:cNvSpPr>
          <p:nvPr/>
        </p:nvSpPr>
        <p:spPr>
          <a:xfrm>
            <a:off x="6524493" y="5246468"/>
            <a:ext cx="4224469" cy="89221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Transmisi </a:t>
            </a:r>
            <a:r>
              <a:rPr lang="id-ID" sz="2400" i="1" dirty="0" smtClean="0"/>
              <a:t>simplex</a:t>
            </a:r>
            <a:endParaRPr lang="id-ID" sz="2400" dirty="0"/>
          </a:p>
        </p:txBody>
      </p:sp>
      <p:sp>
        <p:nvSpPr>
          <p:cNvPr id="2" name="Rectangle 2"/>
          <p:cNvSpPr>
            <a:spLocks noChangeArrowheads="1"/>
          </p:cNvSpPr>
          <p:nvPr/>
        </p:nvSpPr>
        <p:spPr bwMode="auto">
          <a:xfrm>
            <a:off x="6672942" y="2786733"/>
            <a:ext cx="1850290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344367044"/>
              </p:ext>
            </p:extLst>
          </p:nvPr>
        </p:nvGraphicFramePr>
        <p:xfrm>
          <a:off x="6457042" y="2582536"/>
          <a:ext cx="4683125" cy="2279650"/>
        </p:xfrm>
        <a:graphic>
          <a:graphicData uri="http://schemas.openxmlformats.org/presentationml/2006/ole">
            <mc:AlternateContent xmlns:mc="http://schemas.openxmlformats.org/markup-compatibility/2006">
              <mc:Choice xmlns:v="urn:schemas-microsoft-com:vml" Requires="v">
                <p:oleObj spid="_x0000_s1050" r:id="rId4" imgW="5044511" imgH="2445973" progId="Visio.Drawing.11">
                  <p:embed/>
                </p:oleObj>
              </mc:Choice>
              <mc:Fallback>
                <p:oleObj r:id="rId4" imgW="5044511" imgH="2445973"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7042" y="2582536"/>
                        <a:ext cx="4683125" cy="2279650"/>
                      </a:xfrm>
                      <a:prstGeom prst="rect">
                        <a:avLst/>
                      </a:prstGeom>
                      <a:noFill/>
                    </p:spPr>
                  </p:pic>
                </p:oleObj>
              </mc:Fallback>
            </mc:AlternateContent>
          </a:graphicData>
        </a:graphic>
      </p:graphicFrame>
    </p:spTree>
    <p:extLst>
      <p:ext uri="{BB962C8B-B14F-4D97-AF65-F5344CB8AC3E}">
        <p14:creationId xmlns:p14="http://schemas.microsoft.com/office/powerpoint/2010/main" val="2836261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roup 21"/>
          <p:cNvGrpSpPr/>
          <p:nvPr/>
        </p:nvGrpSpPr>
        <p:grpSpPr>
          <a:xfrm>
            <a:off x="469900" y="765463"/>
            <a:ext cx="3683000" cy="4505037"/>
            <a:chOff x="469900" y="765463"/>
            <a:chExt cx="3683000" cy="4505037"/>
          </a:xfrm>
        </p:grpSpPr>
        <p:sp>
          <p:nvSpPr>
            <p:cNvPr id="15" name="Rectangle 14"/>
            <p:cNvSpPr/>
            <p:nvPr/>
          </p:nvSpPr>
          <p:spPr>
            <a:xfrm>
              <a:off x="4699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671833" y="2088371"/>
              <a:ext cx="3263900" cy="2912934"/>
            </a:xfrm>
            <a:prstGeom prst="rect">
              <a:avLst/>
            </a:prstGeom>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i="1" dirty="0">
                  <a:latin typeface="Cambria" panose="02040503050406030204" pitchFamily="18" charset="0"/>
                  <a:ea typeface="Cambria" panose="02040503050406030204" pitchFamily="18" charset="0"/>
                </a:rPr>
                <a:t>Half duplex </a:t>
              </a:r>
              <a:r>
                <a:rPr lang="id-ID" sz="2000" dirty="0">
                  <a:latin typeface="Cambria" panose="02040503050406030204" pitchFamily="18" charset="0"/>
                  <a:ea typeface="Cambria" panose="02040503050406030204" pitchFamily="18" charset="0"/>
                </a:rPr>
                <a:t>merupakan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arah</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memungkinkan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untuk </a:t>
              </a:r>
              <a:r>
                <a:rPr lang="en-US" sz="2000" dirty="0" err="1">
                  <a:latin typeface="Cambria" panose="02040503050406030204" pitchFamily="18" charset="0"/>
                  <a:ea typeface="Cambria" panose="02040503050406030204" pitchFamily="18" charset="0"/>
                </a:rPr>
                <a:t>mengirim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menerima</a:t>
              </a:r>
              <a:r>
                <a:rPr lang="en-US" sz="2000" dirty="0">
                  <a:latin typeface="Cambria" panose="02040503050406030204" pitchFamily="18" charset="0"/>
                  <a:ea typeface="Cambria" panose="02040503050406030204" pitchFamily="18" charset="0"/>
                </a:rPr>
                <a:t> data ke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lainnya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radiogram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walkie-talkie</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8" name="Group 17"/>
            <p:cNvGrpSpPr/>
            <p:nvPr/>
          </p:nvGrpSpPr>
          <p:grpSpPr>
            <a:xfrm>
              <a:off x="537067" y="765463"/>
              <a:ext cx="3513110" cy="1183984"/>
              <a:chOff x="3117621" y="2675277"/>
              <a:chExt cx="3513110" cy="1183984"/>
            </a:xfrm>
          </p:grpSpPr>
          <p:sp>
            <p:nvSpPr>
              <p:cNvPr id="19" name="Google Shape;5637;p47">
                <a:extLst>
                  <a:ext uri="{FF2B5EF4-FFF2-40B4-BE49-F238E27FC236}">
                    <a16:creationId xmlns:a16="http://schemas.microsoft.com/office/drawing/2014/main" xmlns=""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0" name="Google Shape;5637;p47">
                <a:extLst>
                  <a:ext uri="{FF2B5EF4-FFF2-40B4-BE49-F238E27FC236}">
                    <a16:creationId xmlns:a16="http://schemas.microsoft.com/office/drawing/2014/main" xmlns=""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1" name="Rectangle 20"/>
              <p:cNvSpPr/>
              <p:nvPr/>
            </p:nvSpPr>
            <p:spPr>
              <a:xfrm>
                <a:off x="3433836" y="2763297"/>
                <a:ext cx="2960890"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Half Duplex </a:t>
                </a:r>
                <a:r>
                  <a:rPr lang="id-ID" b="1" dirty="0">
                    <a:latin typeface="Cambria" panose="02040503050406030204" pitchFamily="18" charset="0"/>
                    <a:ea typeface="Cambria" panose="02040503050406030204" pitchFamily="18" charset="0"/>
                  </a:rPr>
                  <a:t>Atau Sistem Komunikasi Setengah Dua Arah</a:t>
                </a:r>
              </a:p>
            </p:txBody>
          </p:sp>
        </p:grpSp>
      </p:grpSp>
      <p:sp>
        <p:nvSpPr>
          <p:cNvPr id="6" name="Content Placeholder 2"/>
          <p:cNvSpPr txBox="1">
            <a:spLocks/>
          </p:cNvSpPr>
          <p:nvPr/>
        </p:nvSpPr>
        <p:spPr>
          <a:xfrm>
            <a:off x="6471841" y="5001305"/>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Transmisi </a:t>
            </a:r>
            <a:r>
              <a:rPr lang="id-ID" sz="2400" i="1" dirty="0"/>
              <a:t>half </a:t>
            </a:r>
            <a:r>
              <a:rPr lang="id-ID" sz="2400" i="1" dirty="0" smtClean="0"/>
              <a:t>duplex</a:t>
            </a:r>
            <a:endParaRPr lang="id-ID" sz="2400" dirty="0"/>
          </a:p>
        </p:txBody>
      </p:sp>
      <p:sp>
        <p:nvSpPr>
          <p:cNvPr id="2" name="Rectangle 2"/>
          <p:cNvSpPr>
            <a:spLocks noChangeArrowheads="1"/>
          </p:cNvSpPr>
          <p:nvPr/>
        </p:nvSpPr>
        <p:spPr bwMode="auto">
          <a:xfrm>
            <a:off x="6607628" y="3156594"/>
            <a:ext cx="172727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706404378"/>
              </p:ext>
            </p:extLst>
          </p:nvPr>
        </p:nvGraphicFramePr>
        <p:xfrm>
          <a:off x="6563644" y="3169106"/>
          <a:ext cx="4956523" cy="1234783"/>
        </p:xfrm>
        <a:graphic>
          <a:graphicData uri="http://schemas.openxmlformats.org/presentationml/2006/ole">
            <mc:AlternateContent xmlns:mc="http://schemas.openxmlformats.org/markup-compatibility/2006">
              <mc:Choice xmlns:v="urn:schemas-microsoft-com:vml" Requires="v">
                <p:oleObj spid="_x0000_s2074" r:id="rId4" imgW="4922449" imgH="1234440" progId="Visio.Drawing.11">
                  <p:embed/>
                </p:oleObj>
              </mc:Choice>
              <mc:Fallback>
                <p:oleObj r:id="rId4" imgW="4922449" imgH="123444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3644" y="3169106"/>
                        <a:ext cx="4956523" cy="1234783"/>
                      </a:xfrm>
                      <a:prstGeom prst="rect">
                        <a:avLst/>
                      </a:prstGeom>
                      <a:noFill/>
                    </p:spPr>
                  </p:pic>
                </p:oleObj>
              </mc:Fallback>
            </mc:AlternateContent>
          </a:graphicData>
        </a:graphic>
      </p:graphicFrame>
    </p:spTree>
    <p:extLst>
      <p:ext uri="{BB962C8B-B14F-4D97-AF65-F5344CB8AC3E}">
        <p14:creationId xmlns:p14="http://schemas.microsoft.com/office/powerpoint/2010/main" val="3197377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28113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0" name="Group 9"/>
          <p:cNvGrpSpPr/>
          <p:nvPr/>
        </p:nvGrpSpPr>
        <p:grpSpPr>
          <a:xfrm>
            <a:off x="457200" y="734199"/>
            <a:ext cx="3683000" cy="4536301"/>
            <a:chOff x="8064500" y="734199"/>
            <a:chExt cx="3683000" cy="4536301"/>
          </a:xfrm>
        </p:grpSpPr>
        <p:sp>
          <p:nvSpPr>
            <p:cNvPr id="11" name="Rectangle 10"/>
            <p:cNvSpPr/>
            <p:nvPr/>
          </p:nvSpPr>
          <p:spPr>
            <a:xfrm>
              <a:off x="8064500" y="1219200"/>
              <a:ext cx="3683000" cy="405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8280400" y="2022376"/>
              <a:ext cx="3175000" cy="304492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i="1" dirty="0">
                  <a:latin typeface="Cambria" panose="02040503050406030204" pitchFamily="18" charset="0"/>
                  <a:ea typeface="Cambria" panose="02040503050406030204" pitchFamily="18" charset="0"/>
                </a:rPr>
                <a:t>Full duplex </a:t>
              </a:r>
              <a:r>
                <a:rPr lang="en-US" sz="2000" dirty="0" err="1">
                  <a:latin typeface="Cambria" panose="02040503050406030204" pitchFamily="18" charset="0"/>
                  <a:ea typeface="Cambria" panose="02040503050406030204" pitchFamily="18" charset="0"/>
                </a:rPr>
                <a:t>merupakan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arah</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mampu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mengirim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menerima</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bersamaan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menerapkan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telepon</a:t>
              </a:r>
              <a:r>
                <a:rPr lang="en-US" sz="2000" dirty="0">
                  <a:latin typeface="Cambria" panose="02040503050406030204" pitchFamily="18" charset="0"/>
                  <a:ea typeface="Cambria" panose="02040503050406030204" pitchFamily="18" charset="0"/>
                </a:rPr>
                <a:t>, </a:t>
              </a:r>
              <a:r>
                <a:rPr lang="en-US" sz="2000" i="1" dirty="0" err="1">
                  <a:latin typeface="Cambria" panose="02040503050406030204" pitchFamily="18" charset="0"/>
                  <a:ea typeface="Cambria" panose="02040503050406030204" pitchFamily="18" charset="0"/>
                </a:rPr>
                <a:t>handphone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internet</a:t>
              </a:r>
              <a:r>
                <a:rPr lang="id-ID" sz="2000" dirty="0">
                  <a:latin typeface="Cambria" panose="02040503050406030204" pitchFamily="18" charset="0"/>
                  <a:ea typeface="Cambria" panose="02040503050406030204" pitchFamily="18" charset="0"/>
                </a:rPr>
                <a:t>.</a:t>
              </a:r>
            </a:p>
          </p:txBody>
        </p:sp>
        <p:grpSp>
          <p:nvGrpSpPr>
            <p:cNvPr id="13" name="Group 12"/>
            <p:cNvGrpSpPr/>
            <p:nvPr/>
          </p:nvGrpSpPr>
          <p:grpSpPr>
            <a:xfrm>
              <a:off x="8272561" y="734199"/>
              <a:ext cx="3266878" cy="1212044"/>
              <a:chOff x="5880325" y="2699556"/>
              <a:chExt cx="3266878" cy="1212044"/>
            </a:xfrm>
          </p:grpSpPr>
          <p:sp>
            <p:nvSpPr>
              <p:cNvPr id="14" name="Google Shape;5478;p45">
                <a:extLst>
                  <a:ext uri="{FF2B5EF4-FFF2-40B4-BE49-F238E27FC236}">
                    <a16:creationId xmlns:a16="http://schemas.microsoft.com/office/drawing/2014/main" xmlns=""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CDBC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5" name="Google Shape;5478;p45">
                <a:extLst>
                  <a:ext uri="{FF2B5EF4-FFF2-40B4-BE49-F238E27FC236}">
                    <a16:creationId xmlns:a16="http://schemas.microsoft.com/office/drawing/2014/main" xmlns=""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sp>
        <p:nvSpPr>
          <p:cNvPr id="6" name="Content Placeholder 2"/>
          <p:cNvSpPr txBox="1">
            <a:spLocks/>
          </p:cNvSpPr>
          <p:nvPr/>
        </p:nvSpPr>
        <p:spPr>
          <a:xfrm>
            <a:off x="6221115" y="5167745"/>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Transmisi </a:t>
            </a:r>
            <a:r>
              <a:rPr lang="id-ID" sz="2400" i="1" dirty="0"/>
              <a:t>full </a:t>
            </a:r>
            <a:r>
              <a:rPr lang="id-ID" sz="2400" i="1" dirty="0" smtClean="0"/>
              <a:t>duplex</a:t>
            </a:r>
            <a:endParaRPr lang="id-ID" sz="2400" dirty="0"/>
          </a:p>
        </p:txBody>
      </p:sp>
      <p:sp>
        <p:nvSpPr>
          <p:cNvPr id="2" name="Rectangle 2"/>
          <p:cNvSpPr>
            <a:spLocks noChangeArrowheads="1"/>
          </p:cNvSpPr>
          <p:nvPr/>
        </p:nvSpPr>
        <p:spPr bwMode="auto">
          <a:xfrm>
            <a:off x="5203371" y="2192967"/>
            <a:ext cx="185859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3154119557"/>
              </p:ext>
            </p:extLst>
          </p:nvPr>
        </p:nvGraphicFramePr>
        <p:xfrm>
          <a:off x="5203371" y="2050683"/>
          <a:ext cx="6836022" cy="3298976"/>
        </p:xfrm>
        <a:graphic>
          <a:graphicData uri="http://schemas.openxmlformats.org/presentationml/2006/ole">
            <mc:AlternateContent xmlns:mc="http://schemas.openxmlformats.org/markup-compatibility/2006">
              <mc:Choice xmlns:v="urn:schemas-microsoft-com:vml" Requires="v">
                <p:oleObj spid="_x0000_s3098" r:id="rId4" imgW="8122849" imgH="4008324" progId="Visio.Drawing.11">
                  <p:embed/>
                </p:oleObj>
              </mc:Choice>
              <mc:Fallback>
                <p:oleObj r:id="rId4" imgW="8122849" imgH="4008324"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3371" y="2050683"/>
                        <a:ext cx="6836022" cy="3298976"/>
                      </a:xfrm>
                      <a:prstGeom prst="rect">
                        <a:avLst/>
                      </a:prstGeom>
                      <a:noFill/>
                    </p:spPr>
                  </p:pic>
                </p:oleObj>
              </mc:Fallback>
            </mc:AlternateContent>
          </a:graphicData>
        </a:graphic>
      </p:graphicFrame>
    </p:spTree>
    <p:extLst>
      <p:ext uri="{BB962C8B-B14F-4D97-AF65-F5344CB8AC3E}">
        <p14:creationId xmlns:p14="http://schemas.microsoft.com/office/powerpoint/2010/main" val="1086518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6" y="1989924"/>
            <a:ext cx="9244508" cy="672073"/>
          </a:xfrm>
          <a:prstGeom prst="roundRect">
            <a:avLst>
              <a:gd name="adj" fmla="val 50000"/>
            </a:avLst>
          </a:prstGeom>
          <a:ln w="57150">
            <a:solidFill>
              <a:schemeClr val="accent5">
                <a:lumMod val="75000"/>
              </a:schemeClr>
            </a:solidFill>
            <a:prstDash val="sysDash"/>
          </a:ln>
        </p:spPr>
        <p:txBody>
          <a:bodyPr anchor="ctr">
            <a:normAutofit/>
          </a:bodyPr>
          <a:lstStyle/>
          <a:p>
            <a:pPr marL="0" indent="0" algn="ctr">
              <a:buNone/>
            </a:pPr>
            <a:r>
              <a:rPr lang="en-US" sz="2400" dirty="0">
                <a:latin typeface="Cambria" panose="02040503050406030204" pitchFamily="18" charset="0"/>
                <a:ea typeface="Cambria" panose="02040503050406030204" pitchFamily="18" charset="0"/>
              </a:rPr>
              <a:t>M</a:t>
            </a:r>
            <a:r>
              <a:rPr lang="id-ID" sz="2400" dirty="0">
                <a:latin typeface="Cambria" panose="02040503050406030204" pitchFamily="18" charset="0"/>
                <a:ea typeface="Cambria" panose="02040503050406030204" pitchFamily="18" charset="0"/>
              </a:rPr>
              <a:t>etode transmisi data dibedakan menjadi dua, yaitu:</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dirty="0" err="1">
                <a:solidFill>
                  <a:prstClr val="black"/>
                </a:solidFill>
                <a:latin typeface="Cambria" panose="02040503050406030204" pitchFamily="18" charset="0"/>
                <a:ea typeface="Cambria" panose="02040503050406030204" pitchFamily="18" charset="0"/>
              </a:rPr>
              <a:t>Metode</a:t>
            </a:r>
            <a:r>
              <a:rPr lang="en-US" sz="3200" dirty="0">
                <a:solidFill>
                  <a:prstClr val="black"/>
                </a:solidFill>
                <a:latin typeface="Cambria" panose="02040503050406030204" pitchFamily="18" charset="0"/>
                <a:ea typeface="Cambria" panose="02040503050406030204" pitchFamily="18" charset="0"/>
              </a:rPr>
              <a:t> </a:t>
            </a:r>
            <a:r>
              <a:rPr lang="en-US" sz="3200" dirty="0" err="1">
                <a:solidFill>
                  <a:prstClr val="black"/>
                </a:solidFill>
                <a:latin typeface="Cambria" panose="02040503050406030204" pitchFamily="18" charset="0"/>
                <a:ea typeface="Cambria" panose="02040503050406030204" pitchFamily="18" charset="0"/>
              </a:rPr>
              <a:t>Transmisi</a:t>
            </a:r>
            <a:r>
              <a:rPr lang="en-US" sz="3200" dirty="0">
                <a:solidFill>
                  <a:prstClr val="black"/>
                </a:solidFill>
                <a:latin typeface="Cambria" panose="02040503050406030204" pitchFamily="18" charset="0"/>
                <a:ea typeface="Cambria" panose="02040503050406030204" pitchFamily="18" charset="0"/>
              </a:rPr>
              <a:t> Data</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25" name="Group 24"/>
          <p:cNvGrpSpPr/>
          <p:nvPr/>
        </p:nvGrpSpPr>
        <p:grpSpPr>
          <a:xfrm>
            <a:off x="2366128" y="2890633"/>
            <a:ext cx="3097848" cy="3097848"/>
            <a:chOff x="2621669" y="2847429"/>
            <a:chExt cx="3097848" cy="3097848"/>
          </a:xfrm>
        </p:grpSpPr>
        <p:sp>
          <p:nvSpPr>
            <p:cNvPr id="23" name="Oval 22"/>
            <p:cNvSpPr/>
            <p:nvPr/>
          </p:nvSpPr>
          <p:spPr>
            <a:xfrm>
              <a:off x="2621669"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2691529" y="2960053"/>
              <a:ext cx="2570404" cy="2570403"/>
              <a:chOff x="1015700" y="1102833"/>
              <a:chExt cx="851836" cy="851836"/>
            </a:xfrm>
          </p:grpSpPr>
          <p:sp>
            <p:nvSpPr>
              <p:cNvPr id="14" name="Oval 13"/>
              <p:cNvSpPr/>
              <p:nvPr/>
            </p:nvSpPr>
            <p:spPr>
              <a:xfrm flipH="1">
                <a:off x="1015700"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5" name="TextBox 14"/>
              <p:cNvSpPr txBox="1"/>
              <p:nvPr/>
            </p:nvSpPr>
            <p:spPr>
              <a:xfrm>
                <a:off x="1069491" y="1391053"/>
                <a:ext cx="744254" cy="275394"/>
              </a:xfrm>
              <a:prstGeom prst="rect">
                <a:avLst/>
              </a:prstGeom>
              <a:noFill/>
            </p:spPr>
            <p:txBody>
              <a:bodyPr wrap="square" rtlCol="0" anchor="ctr">
                <a:spAutoFit/>
              </a:bodyPr>
              <a:lstStyle/>
              <a:p>
                <a:pPr algn="ctr" defTabSz="685800"/>
                <a:r>
                  <a:rPr lang="en-US" sz="2400" b="1" dirty="0" err="1">
                    <a:latin typeface="Cambria" panose="02040503050406030204" pitchFamily="18" charset="0"/>
                    <a:ea typeface="Cambria" panose="02040503050406030204" pitchFamily="18" charset="0"/>
                  </a:rPr>
                  <a:t>Transmisi</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Paralel</a:t>
                </a:r>
                <a:endParaRPr lang="en-US" sz="2400" b="1" dirty="0">
                  <a:latin typeface="Cambria" panose="02040503050406030204" pitchFamily="18" charset="0"/>
                  <a:ea typeface="Cambria" panose="02040503050406030204" pitchFamily="18" charset="0"/>
                </a:endParaRPr>
              </a:p>
            </p:txBody>
          </p:sp>
        </p:grpSp>
      </p:grpSp>
      <p:grpSp>
        <p:nvGrpSpPr>
          <p:cNvPr id="26" name="Group 25"/>
          <p:cNvGrpSpPr/>
          <p:nvPr/>
        </p:nvGrpSpPr>
        <p:grpSpPr>
          <a:xfrm>
            <a:off x="6712790" y="2890633"/>
            <a:ext cx="3097848" cy="3097848"/>
            <a:chOff x="6968331" y="2847429"/>
            <a:chExt cx="3097848" cy="3097848"/>
          </a:xfrm>
        </p:grpSpPr>
        <p:sp>
          <p:nvSpPr>
            <p:cNvPr id="24" name="Oval 23"/>
            <p:cNvSpPr/>
            <p:nvPr/>
          </p:nvSpPr>
          <p:spPr>
            <a:xfrm>
              <a:off x="6968331"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7434431" y="2960052"/>
              <a:ext cx="2570403" cy="2570403"/>
              <a:chOff x="7099803" y="1102833"/>
              <a:chExt cx="851836" cy="851836"/>
            </a:xfrm>
          </p:grpSpPr>
          <p:sp>
            <p:nvSpPr>
              <p:cNvPr id="19" name="Oval 18"/>
              <p:cNvSpPr/>
              <p:nvPr/>
            </p:nvSpPr>
            <p:spPr>
              <a:xfrm flipH="1">
                <a:off x="7099803"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20" name="TextBox 19"/>
              <p:cNvSpPr txBox="1"/>
              <p:nvPr/>
            </p:nvSpPr>
            <p:spPr>
              <a:xfrm>
                <a:off x="7209822" y="1391053"/>
                <a:ext cx="631797" cy="275394"/>
              </a:xfrm>
              <a:prstGeom prst="rect">
                <a:avLst/>
              </a:prstGeom>
              <a:noFill/>
            </p:spPr>
            <p:txBody>
              <a:bodyPr wrap="square" rtlCol="0" anchor="ctr">
                <a:spAutoFit/>
              </a:bodyPr>
              <a:lstStyle/>
              <a:p>
                <a:pPr algn="ctr" defTabSz="685800"/>
                <a:r>
                  <a:rPr lang="en-US" sz="2400" b="1" dirty="0" err="1">
                    <a:latin typeface="Cambria" panose="02040503050406030204" pitchFamily="18" charset="0"/>
                    <a:ea typeface="Cambria" panose="02040503050406030204" pitchFamily="18" charset="0"/>
                  </a:rPr>
                  <a:t>Transmisi</a:t>
                </a:r>
                <a:r>
                  <a:rPr lang="en-US" sz="2400" b="1" dirty="0">
                    <a:latin typeface="Cambria" panose="02040503050406030204" pitchFamily="18" charset="0"/>
                    <a:ea typeface="Cambria" panose="02040503050406030204" pitchFamily="18" charset="0"/>
                  </a:rPr>
                  <a:t> Serial</a:t>
                </a:r>
              </a:p>
            </p:txBody>
          </p:sp>
        </p:grpSp>
      </p:grpSp>
    </p:spTree>
    <p:extLst>
      <p:ext uri="{BB962C8B-B14F-4D97-AF65-F5344CB8AC3E}">
        <p14:creationId xmlns:p14="http://schemas.microsoft.com/office/powerpoint/2010/main" val="4062371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3983766" y="748308"/>
            <a:ext cx="7331934" cy="247188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paralel</a:t>
            </a:r>
            <a:r>
              <a:rPr lang="en-US" sz="2000" dirty="0">
                <a:latin typeface="Cambria" panose="02040503050406030204" pitchFamily="18" charset="0"/>
                <a:ea typeface="Cambria" panose="02040503050406030204" pitchFamily="18" charset="0"/>
              </a:rPr>
              <a:t>, bit-bit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sinyal</a:t>
            </a:r>
            <a:r>
              <a:rPr lang="en-US" sz="2000" dirty="0">
                <a:latin typeface="Cambria" panose="02040503050406030204" pitchFamily="18" charset="0"/>
                <a:ea typeface="Cambria" panose="02040503050406030204" pitchFamily="18" charset="0"/>
              </a:rPr>
              <a:t> digital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ditransmisikan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bersamaan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melalui</a:t>
            </a:r>
            <a:r>
              <a:rPr lang="en-US" sz="2000" dirty="0">
                <a:latin typeface="Cambria" panose="02040503050406030204" pitchFamily="18" charset="0"/>
                <a:ea typeface="Cambria" panose="02040503050406030204" pitchFamily="18" charset="0"/>
              </a:rPr>
              <a:t> media yang </a:t>
            </a:r>
            <a:r>
              <a:rPr lang="en-US" sz="2000" dirty="0" err="1">
                <a:latin typeface="Cambria" panose="02040503050406030204" pitchFamily="18" charset="0"/>
                <a:ea typeface="Cambria" panose="02040503050406030204" pitchFamily="18" charset="0"/>
              </a:rPr>
              <a:t>terbagi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8 bit </a:t>
            </a:r>
            <a:r>
              <a:rPr lang="en-US" sz="2000" dirty="0" err="1">
                <a:latin typeface="Cambria" panose="02040503050406030204" pitchFamily="18" charset="0"/>
                <a:ea typeface="Cambria" panose="02040503050406030204" pitchFamily="18" charset="0"/>
              </a:rPr>
              <a:t>saluran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relatif</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cepat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media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jarak</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dekat</a:t>
            </a:r>
            <a:r>
              <a:rPr lang="id-ID"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seperti</a:t>
            </a:r>
            <a:r>
              <a:rPr lang="en-US" sz="2000" dirty="0">
                <a:latin typeface="Cambria" panose="02040503050406030204" pitchFamily="18" charset="0"/>
                <a:ea typeface="Cambria" panose="02040503050406030204" pitchFamily="18" charset="0"/>
              </a:rPr>
              <a:t> transfer data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hard disk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mainboard</a:t>
            </a:r>
            <a:r>
              <a:rPr lang="en-US" sz="2000" dirty="0">
                <a:latin typeface="Cambria" panose="02040503050406030204" pitchFamily="18" charset="0"/>
                <a:ea typeface="Cambria" panose="02040503050406030204" pitchFamily="18" charset="0"/>
              </a:rPr>
              <a:t>, DVD </a:t>
            </a:r>
            <a:r>
              <a:rPr lang="en-US" sz="2000" i="1" dirty="0">
                <a:latin typeface="Cambria" panose="02040503050406030204" pitchFamily="18" charset="0"/>
                <a:ea typeface="Cambria" panose="02040503050406030204" pitchFamily="18" charset="0"/>
              </a:rPr>
              <a:t>drive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sinyal</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printer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sebaliknya</a:t>
            </a:r>
            <a:r>
              <a:rPr lang="en-US" sz="2000" dirty="0">
                <a:latin typeface="Cambria" panose="02040503050406030204" pitchFamily="18" charset="0"/>
                <a:ea typeface="Cambria" panose="02040503050406030204" pitchFamily="18" charset="0"/>
              </a:rPr>
              <a:t>. Akan </a:t>
            </a:r>
            <a:r>
              <a:rPr lang="en-US" sz="2000" dirty="0" err="1">
                <a:latin typeface="Cambria" panose="02040503050406030204" pitchFamily="18" charset="0"/>
                <a:ea typeface="Cambria" panose="02040503050406030204" pitchFamily="18" charset="0"/>
              </a:rPr>
              <a:t>tetapi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jika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satu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saluran</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terputus</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bisa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rusak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terbaca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8" name="Content Placeholder 2"/>
          <p:cNvSpPr txBox="1">
            <a:spLocks/>
          </p:cNvSpPr>
          <p:nvPr/>
        </p:nvSpPr>
        <p:spPr>
          <a:xfrm>
            <a:off x="4665520" y="5641054"/>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Transmisi paralel</a:t>
            </a:r>
            <a:endParaRPr lang="id-ID" sz="2400" dirty="0"/>
          </a:p>
        </p:txBody>
      </p:sp>
      <p:grpSp>
        <p:nvGrpSpPr>
          <p:cNvPr id="5" name="Group 4"/>
          <p:cNvGrpSpPr/>
          <p:nvPr/>
        </p:nvGrpSpPr>
        <p:grpSpPr>
          <a:xfrm>
            <a:off x="623392" y="537163"/>
            <a:ext cx="3097848" cy="3097848"/>
            <a:chOff x="2621669" y="2847429"/>
            <a:chExt cx="3097848" cy="3097848"/>
          </a:xfrm>
        </p:grpSpPr>
        <p:sp>
          <p:nvSpPr>
            <p:cNvPr id="9" name="Oval 8"/>
            <p:cNvSpPr/>
            <p:nvPr/>
          </p:nvSpPr>
          <p:spPr>
            <a:xfrm>
              <a:off x="2621669"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2691529" y="2960053"/>
              <a:ext cx="2570404" cy="2570403"/>
              <a:chOff x="1015700" y="1102833"/>
              <a:chExt cx="851836" cy="851836"/>
            </a:xfrm>
          </p:grpSpPr>
          <p:sp>
            <p:nvSpPr>
              <p:cNvPr id="11" name="Oval 10"/>
              <p:cNvSpPr/>
              <p:nvPr/>
            </p:nvSpPr>
            <p:spPr>
              <a:xfrm flipH="1">
                <a:off x="1015700"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2" name="TextBox 11"/>
              <p:cNvSpPr txBox="1"/>
              <p:nvPr/>
            </p:nvSpPr>
            <p:spPr>
              <a:xfrm>
                <a:off x="1069491" y="1391053"/>
                <a:ext cx="744254" cy="275394"/>
              </a:xfrm>
              <a:prstGeom prst="rect">
                <a:avLst/>
              </a:prstGeom>
              <a:noFill/>
            </p:spPr>
            <p:txBody>
              <a:bodyPr wrap="square" rtlCol="0" anchor="ctr">
                <a:spAutoFit/>
              </a:bodyPr>
              <a:lstStyle/>
              <a:p>
                <a:pPr algn="ctr" defTabSz="685800"/>
                <a:r>
                  <a:rPr lang="en-US" sz="2400" b="1" dirty="0" err="1">
                    <a:solidFill>
                      <a:srgbClr val="70AD47">
                        <a:lumMod val="50000"/>
                      </a:srgbClr>
                    </a:solidFill>
                    <a:latin typeface="Cambria" panose="02040503050406030204" pitchFamily="18" charset="0"/>
                    <a:ea typeface="Cambria" panose="02040503050406030204" pitchFamily="18" charset="0"/>
                  </a:rPr>
                  <a:t>Transmisi</a:t>
                </a:r>
                <a:r>
                  <a:rPr lang="en-US" sz="2400" b="1" dirty="0">
                    <a:solidFill>
                      <a:srgbClr val="70AD47">
                        <a:lumMod val="50000"/>
                      </a:srgbClr>
                    </a:solidFill>
                    <a:latin typeface="Cambria" panose="02040503050406030204" pitchFamily="18" charset="0"/>
                    <a:ea typeface="Cambria" panose="02040503050406030204" pitchFamily="18" charset="0"/>
                  </a:rPr>
                  <a:t> </a:t>
                </a:r>
                <a:r>
                  <a:rPr lang="en-US" sz="2400" b="1" dirty="0" err="1">
                    <a:solidFill>
                      <a:srgbClr val="70AD47">
                        <a:lumMod val="50000"/>
                      </a:srgbClr>
                    </a:solidFill>
                    <a:latin typeface="Cambria" panose="02040503050406030204" pitchFamily="18" charset="0"/>
                    <a:ea typeface="Cambria" panose="02040503050406030204" pitchFamily="18" charset="0"/>
                  </a:rPr>
                  <a:t>Paralel</a:t>
                </a:r>
                <a:endParaRPr lang="en-US" sz="2400" b="1" dirty="0">
                  <a:solidFill>
                    <a:srgbClr val="70AD47">
                      <a:lumMod val="50000"/>
                    </a:srgbClr>
                  </a:solidFill>
                  <a:latin typeface="Cambria" panose="02040503050406030204" pitchFamily="18" charset="0"/>
                  <a:ea typeface="Cambria" panose="02040503050406030204" pitchFamily="18" charset="0"/>
                </a:endParaRPr>
              </a:p>
            </p:txBody>
          </p:sp>
        </p:grpSp>
      </p:gr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2"/>
          <p:cNvSpPr>
            <a:spLocks noChangeArrowheads="1"/>
          </p:cNvSpPr>
          <p:nvPr/>
        </p:nvSpPr>
        <p:spPr bwMode="auto">
          <a:xfrm>
            <a:off x="5536794" y="3071063"/>
            <a:ext cx="166476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592183045"/>
              </p:ext>
            </p:extLst>
          </p:nvPr>
        </p:nvGraphicFramePr>
        <p:xfrm>
          <a:off x="4225573" y="2724578"/>
          <a:ext cx="5680426" cy="4390446"/>
        </p:xfrm>
        <a:graphic>
          <a:graphicData uri="http://schemas.openxmlformats.org/presentationml/2006/ole">
            <mc:AlternateContent xmlns:mc="http://schemas.openxmlformats.org/markup-compatibility/2006">
              <mc:Choice xmlns:v="urn:schemas-microsoft-com:vml" Requires="v">
                <p:oleObj spid="_x0000_s4122" r:id="rId4" imgW="2949046" imgH="2224961" progId="Visio.Drawing.11">
                  <p:embed/>
                </p:oleObj>
              </mc:Choice>
              <mc:Fallback>
                <p:oleObj r:id="rId4" imgW="2949046" imgH="222496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5573" y="2724578"/>
                        <a:ext cx="5680426" cy="4390446"/>
                      </a:xfrm>
                      <a:prstGeom prst="rect">
                        <a:avLst/>
                      </a:prstGeom>
                      <a:noFill/>
                    </p:spPr>
                  </p:pic>
                </p:oleObj>
              </mc:Fallback>
            </mc:AlternateContent>
          </a:graphicData>
        </a:graphic>
      </p:graphicFrame>
    </p:spTree>
    <p:extLst>
      <p:ext uri="{BB962C8B-B14F-4D97-AF65-F5344CB8AC3E}">
        <p14:creationId xmlns:p14="http://schemas.microsoft.com/office/powerpoint/2010/main" val="3927735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39800" y="1333500"/>
            <a:ext cx="7207200" cy="17196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serial, bit-bit data </a:t>
            </a:r>
            <a:r>
              <a:rPr lang="en-US" sz="2000" dirty="0" err="1">
                <a:latin typeface="Cambria" panose="02040503050406030204" pitchFamily="18" charset="0"/>
                <a:ea typeface="Cambria" panose="02040503050406030204" pitchFamily="18" charset="0"/>
              </a:rPr>
              <a:t>dikirimkan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berurutan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beruntun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pengirim</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sender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penerima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receiver</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T</a:t>
            </a:r>
            <a:r>
              <a:rPr lang="en-US" sz="2000" dirty="0" err="1">
                <a:latin typeface="Cambria" panose="02040503050406030204" pitchFamily="18" charset="0"/>
                <a:ea typeface="Cambria" panose="02040503050406030204" pitchFamily="18" charset="0"/>
              </a:rPr>
              <a:t>ransmisi</a:t>
            </a:r>
            <a:r>
              <a:rPr lang="en-US" sz="2000" dirty="0">
                <a:latin typeface="Cambria" panose="02040503050406030204" pitchFamily="18" charset="0"/>
                <a:ea typeface="Cambria" panose="02040503050406030204" pitchFamily="18" charset="0"/>
              </a:rPr>
              <a:t> serial </a:t>
            </a:r>
            <a:r>
              <a:rPr lang="en-US" sz="2000" dirty="0" err="1">
                <a:latin typeface="Cambria" panose="02040503050406030204" pitchFamily="18" charset="0"/>
                <a:ea typeface="Cambria" panose="02040503050406030204" pitchFamily="18" charset="0"/>
              </a:rPr>
              <a:t>sangat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efektif</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jangkauan</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lebih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telepon</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dan </a:t>
            </a:r>
            <a:r>
              <a:rPr lang="en-US" sz="2000" dirty="0">
                <a:latin typeface="Cambria" panose="02040503050406030204" pitchFamily="18" charset="0"/>
                <a:ea typeface="Cambria" panose="02040503050406030204" pitchFamily="18" charset="0"/>
              </a:rPr>
              <a:t>VSAT</a:t>
            </a:r>
            <a:r>
              <a:rPr lang="id-ID" sz="2000" dirty="0">
                <a:latin typeface="Cambria" panose="02040503050406030204" pitchFamily="18" charset="0"/>
                <a:ea typeface="Cambria" panose="02040503050406030204" pitchFamily="18" charset="0"/>
              </a:rPr>
              <a:t>.</a:t>
            </a:r>
          </a:p>
        </p:txBody>
      </p:sp>
      <p:sp>
        <p:nvSpPr>
          <p:cNvPr id="8" name="Content Placeholder 2"/>
          <p:cNvSpPr txBox="1">
            <a:spLocks/>
          </p:cNvSpPr>
          <p:nvPr/>
        </p:nvSpPr>
        <p:spPr>
          <a:xfrm>
            <a:off x="2143133" y="4808313"/>
            <a:ext cx="480053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Transmisi serial</a:t>
            </a:r>
            <a:endParaRPr lang="id-ID" sz="2400" dirty="0"/>
          </a:p>
        </p:txBody>
      </p:sp>
      <p:grpSp>
        <p:nvGrpSpPr>
          <p:cNvPr id="5" name="Group 4"/>
          <p:cNvGrpSpPr/>
          <p:nvPr/>
        </p:nvGrpSpPr>
        <p:grpSpPr>
          <a:xfrm>
            <a:off x="8312990" y="537163"/>
            <a:ext cx="3097848" cy="3097848"/>
            <a:chOff x="6968331" y="2847429"/>
            <a:chExt cx="3097848" cy="3097848"/>
          </a:xfrm>
        </p:grpSpPr>
        <p:sp>
          <p:nvSpPr>
            <p:cNvPr id="9" name="Oval 8"/>
            <p:cNvSpPr/>
            <p:nvPr/>
          </p:nvSpPr>
          <p:spPr>
            <a:xfrm>
              <a:off x="6968331" y="2847429"/>
              <a:ext cx="3097848" cy="3097848"/>
            </a:xfrm>
            <a:prstGeom prst="ellipse">
              <a:avLst/>
            </a:prstGeom>
            <a:solidFill>
              <a:srgbClr val="DC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434431" y="2960052"/>
              <a:ext cx="2570403" cy="2570403"/>
              <a:chOff x="7099803" y="1102833"/>
              <a:chExt cx="851836" cy="851836"/>
            </a:xfrm>
          </p:grpSpPr>
          <p:sp>
            <p:nvSpPr>
              <p:cNvPr id="11" name="Oval 10"/>
              <p:cNvSpPr/>
              <p:nvPr/>
            </p:nvSpPr>
            <p:spPr>
              <a:xfrm flipH="1">
                <a:off x="7099803" y="1102833"/>
                <a:ext cx="851836" cy="851836"/>
              </a:xfrm>
              <a:prstGeom prst="ellipse">
                <a:avLst/>
              </a:prstGeom>
              <a:solidFill>
                <a:schemeClr val="accent5">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2" name="TextBox 11"/>
              <p:cNvSpPr txBox="1"/>
              <p:nvPr/>
            </p:nvSpPr>
            <p:spPr>
              <a:xfrm>
                <a:off x="7209822" y="1391053"/>
                <a:ext cx="631797" cy="275394"/>
              </a:xfrm>
              <a:prstGeom prst="rect">
                <a:avLst/>
              </a:prstGeom>
              <a:noFill/>
            </p:spPr>
            <p:txBody>
              <a:bodyPr wrap="square" rtlCol="0" anchor="ctr">
                <a:spAutoFit/>
              </a:bodyPr>
              <a:lstStyle/>
              <a:p>
                <a:pPr algn="ctr" defTabSz="685800"/>
                <a:r>
                  <a:rPr lang="en-US" sz="2400" b="1" dirty="0" err="1">
                    <a:latin typeface="Cambria" panose="02040503050406030204" pitchFamily="18" charset="0"/>
                    <a:ea typeface="Cambria" panose="02040503050406030204" pitchFamily="18" charset="0"/>
                  </a:rPr>
                  <a:t>Transmisi</a:t>
                </a:r>
                <a:r>
                  <a:rPr lang="en-US" sz="2400" b="1" dirty="0">
                    <a:latin typeface="Cambria" panose="02040503050406030204" pitchFamily="18" charset="0"/>
                    <a:ea typeface="Cambria" panose="02040503050406030204" pitchFamily="18" charset="0"/>
                  </a:rPr>
                  <a:t> Serial</a:t>
                </a:r>
              </a:p>
            </p:txBody>
          </p:sp>
        </p:grpSp>
      </p:gr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2"/>
          <p:cNvSpPr>
            <a:spLocks noChangeArrowheads="1"/>
          </p:cNvSpPr>
          <p:nvPr/>
        </p:nvSpPr>
        <p:spPr bwMode="auto">
          <a:xfrm>
            <a:off x="1288143" y="363501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803809793"/>
              </p:ext>
            </p:extLst>
          </p:nvPr>
        </p:nvGraphicFramePr>
        <p:xfrm>
          <a:off x="323913" y="3471255"/>
          <a:ext cx="8146080" cy="1080382"/>
        </p:xfrm>
        <a:graphic>
          <a:graphicData uri="http://schemas.openxmlformats.org/presentationml/2006/ole">
            <mc:AlternateContent xmlns:mc="http://schemas.openxmlformats.org/markup-compatibility/2006">
              <mc:Choice xmlns:v="urn:schemas-microsoft-com:vml" Requires="v">
                <p:oleObj spid="_x0000_s5146" r:id="rId4" imgW="5646314" imgH="754239" progId="Visio.Drawing.11">
                  <p:embed/>
                </p:oleObj>
              </mc:Choice>
              <mc:Fallback>
                <p:oleObj r:id="rId4" imgW="5646314" imgH="754239"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913" y="3471255"/>
                        <a:ext cx="8146080" cy="1080382"/>
                      </a:xfrm>
                      <a:prstGeom prst="rect">
                        <a:avLst/>
                      </a:prstGeom>
                      <a:noFill/>
                      <a:extLst/>
                    </p:spPr>
                  </p:pic>
                </p:oleObj>
              </mc:Fallback>
            </mc:AlternateContent>
          </a:graphicData>
        </a:graphic>
      </p:graphicFrame>
    </p:spTree>
    <p:extLst>
      <p:ext uri="{BB962C8B-B14F-4D97-AF65-F5344CB8AC3E}">
        <p14:creationId xmlns:p14="http://schemas.microsoft.com/office/powerpoint/2010/main" val="2439411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27123" y="1804192"/>
            <a:ext cx="9337754" cy="1031332"/>
          </a:xfrm>
        </p:spPr>
        <p:txBody>
          <a:bodyPr anchor="ctr">
            <a:normAutofit/>
          </a:bodyPr>
          <a:lstStyle/>
          <a:p>
            <a:pPr marL="0" indent="0" algn="just">
              <a:buNone/>
            </a:pPr>
            <a:r>
              <a:rPr lang="en-US" sz="2000" dirty="0">
                <a:latin typeface="Cambria" panose="02040503050406030204" pitchFamily="18" charset="0"/>
                <a:ea typeface="Cambria" panose="02040503050406030204" pitchFamily="18" charset="0"/>
              </a:rPr>
              <a:t>U</a:t>
            </a:r>
            <a:r>
              <a:rPr lang="id-ID" sz="2000" dirty="0">
                <a:latin typeface="Cambria" panose="02040503050406030204" pitchFamily="18" charset="0"/>
                <a:ea typeface="Cambria" panose="02040503050406030204" pitchFamily="18" charset="0"/>
              </a:rPr>
              <a:t>ntuk mengirim data, terdapat dua teknik pengiriman yang dilakukan, yaitu </a:t>
            </a:r>
            <a:r>
              <a:rPr lang="id-ID" sz="2000" i="1" dirty="0">
                <a:latin typeface="Cambria" panose="02040503050406030204" pitchFamily="18" charset="0"/>
                <a:ea typeface="Cambria" panose="02040503050406030204" pitchFamily="18" charset="0"/>
              </a:rPr>
              <a:t>baseband</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broadband</a:t>
            </a:r>
            <a:r>
              <a:rPr lang="id-ID" sz="2000" dirty="0">
                <a:latin typeface="Cambria" panose="02040503050406030204" pitchFamily="18" charset="0"/>
                <a:ea typeface="Cambria" panose="02040503050406030204" pitchFamily="18" charset="0"/>
              </a:rPr>
              <a:t>. Teknik ini dibedakan berdasarkan perlunya konversi data terlebih dahulu atau dapat langsung dikirimkan dari pengirim ke penerima.</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4.</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a:solidFill>
                  <a:prstClr val="black"/>
                </a:solidFill>
                <a:latin typeface="Cambria" panose="02040503050406030204" pitchFamily="18" charset="0"/>
                <a:ea typeface="Cambria" panose="02040503050406030204" pitchFamily="18" charset="0"/>
              </a:rPr>
              <a:t>Teknik Pengiriman Data</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17" name="Group 16"/>
          <p:cNvGrpSpPr/>
          <p:nvPr/>
        </p:nvGrpSpPr>
        <p:grpSpPr>
          <a:xfrm>
            <a:off x="1482226" y="2873624"/>
            <a:ext cx="4964799" cy="2043685"/>
            <a:chOff x="1482226" y="2873624"/>
            <a:chExt cx="4964799" cy="2043685"/>
          </a:xfrm>
        </p:grpSpPr>
        <p:sp>
          <p:nvSpPr>
            <p:cNvPr id="13" name="Google Shape;10590;p137"/>
            <p:cNvSpPr/>
            <p:nvPr/>
          </p:nvSpPr>
          <p:spPr>
            <a:xfrm>
              <a:off x="4396473" y="2873624"/>
              <a:ext cx="2050552" cy="2043685"/>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Rectangle 13"/>
            <p:cNvSpPr/>
            <p:nvPr/>
          </p:nvSpPr>
          <p:spPr>
            <a:xfrm>
              <a:off x="1482226" y="3545097"/>
              <a:ext cx="3244447" cy="707886"/>
            </a:xfrm>
            <a:prstGeom prst="rect">
              <a:avLst/>
            </a:prstGeom>
            <a:ln w="76200">
              <a:solidFill>
                <a:srgbClr val="FFE699"/>
              </a:solidFill>
            </a:ln>
          </p:spPr>
          <p:txBody>
            <a:bodyPr wrap="square" anchor="ctr">
              <a:spAutoFit/>
            </a:bodyPr>
            <a:lstStyle/>
            <a:p>
              <a:pPr lvl="0" algn="ctr"/>
              <a:r>
                <a:rPr lang="id-ID" sz="2000" b="1" dirty="0">
                  <a:latin typeface="Cambria" panose="02040503050406030204" pitchFamily="18" charset="0"/>
                  <a:ea typeface="Cambria" panose="02040503050406030204" pitchFamily="18" charset="0"/>
                </a:rPr>
                <a:t>Teknik Pengiriman </a:t>
              </a:r>
              <a:r>
                <a:rPr lang="id-ID" sz="2000" b="1" i="1" dirty="0">
                  <a:latin typeface="Cambria" panose="02040503050406030204" pitchFamily="18" charset="0"/>
                  <a:ea typeface="Cambria" panose="02040503050406030204" pitchFamily="18" charset="0"/>
                </a:rPr>
                <a:t>Baseband</a:t>
              </a:r>
              <a:endParaRPr lang="id-ID" sz="2000" dirty="0">
                <a:latin typeface="Cambria" panose="02040503050406030204" pitchFamily="18" charset="0"/>
                <a:ea typeface="Cambria" panose="02040503050406030204" pitchFamily="18" charset="0"/>
              </a:endParaRPr>
            </a:p>
          </p:txBody>
        </p:sp>
      </p:grpSp>
      <p:grpSp>
        <p:nvGrpSpPr>
          <p:cNvPr id="18" name="Group 17"/>
          <p:cNvGrpSpPr/>
          <p:nvPr/>
        </p:nvGrpSpPr>
        <p:grpSpPr>
          <a:xfrm>
            <a:off x="5744726" y="4230054"/>
            <a:ext cx="4872474" cy="2043809"/>
            <a:chOff x="5744726" y="4230054"/>
            <a:chExt cx="4872474" cy="2043809"/>
          </a:xfrm>
        </p:grpSpPr>
        <p:sp>
          <p:nvSpPr>
            <p:cNvPr id="12" name="Google Shape;10588;p137"/>
            <p:cNvSpPr/>
            <p:nvPr/>
          </p:nvSpPr>
          <p:spPr>
            <a:xfrm>
              <a:off x="5744726" y="4230054"/>
              <a:ext cx="2050800" cy="2043809"/>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Rectangle 15"/>
            <p:cNvSpPr/>
            <p:nvPr/>
          </p:nvSpPr>
          <p:spPr>
            <a:xfrm>
              <a:off x="7442200" y="4895165"/>
              <a:ext cx="3175000" cy="707886"/>
            </a:xfrm>
            <a:prstGeom prst="rect">
              <a:avLst/>
            </a:prstGeom>
            <a:ln w="76200">
              <a:solidFill>
                <a:srgbClr val="B4C7E7"/>
              </a:solidFill>
            </a:ln>
          </p:spPr>
          <p:txBody>
            <a:bodyPr wrap="square" anchor="ctr">
              <a:spAutoFit/>
            </a:bodyPr>
            <a:lstStyle/>
            <a:p>
              <a:pPr lvl="0" algn="ctr"/>
              <a:r>
                <a:rPr lang="id-ID" sz="2000" b="1" dirty="0">
                  <a:latin typeface="Cambria" panose="02040503050406030204" pitchFamily="18" charset="0"/>
                  <a:ea typeface="Cambria" panose="02040503050406030204" pitchFamily="18" charset="0"/>
                </a:rPr>
                <a:t>Teknik Pengiriman </a:t>
              </a:r>
              <a:r>
                <a:rPr lang="id-ID" sz="2000" b="1" i="1" dirty="0">
                  <a:latin typeface="Cambria" panose="02040503050406030204" pitchFamily="18" charset="0"/>
                  <a:ea typeface="Cambria" panose="02040503050406030204" pitchFamily="18" charset="0"/>
                </a:rPr>
                <a:t>Broadband</a:t>
              </a: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014803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roup 12"/>
          <p:cNvGrpSpPr/>
          <p:nvPr/>
        </p:nvGrpSpPr>
        <p:grpSpPr>
          <a:xfrm>
            <a:off x="6522983" y="660911"/>
            <a:ext cx="4964799" cy="2043685"/>
            <a:chOff x="1482226" y="2873624"/>
            <a:chExt cx="4964799" cy="2043685"/>
          </a:xfrm>
        </p:grpSpPr>
        <p:sp>
          <p:nvSpPr>
            <p:cNvPr id="14" name="Google Shape;10590;p137"/>
            <p:cNvSpPr/>
            <p:nvPr/>
          </p:nvSpPr>
          <p:spPr>
            <a:xfrm>
              <a:off x="4396473" y="2873624"/>
              <a:ext cx="2050552" cy="2043685"/>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Rectangle 14"/>
            <p:cNvSpPr/>
            <p:nvPr/>
          </p:nvSpPr>
          <p:spPr>
            <a:xfrm>
              <a:off x="1482226" y="3545097"/>
              <a:ext cx="3244447" cy="707886"/>
            </a:xfrm>
            <a:prstGeom prst="rect">
              <a:avLst/>
            </a:prstGeom>
            <a:ln w="76200">
              <a:solidFill>
                <a:srgbClr val="FFE699"/>
              </a:solidFill>
            </a:ln>
          </p:spPr>
          <p:txBody>
            <a:bodyPr wrap="square" anchor="ctr">
              <a:spAutoFit/>
            </a:bodyPr>
            <a:lstStyle/>
            <a:p>
              <a:pPr lvl="0" algn="ctr"/>
              <a:r>
                <a:rPr lang="id-ID" sz="2000" b="1" dirty="0">
                  <a:latin typeface="Cambria" panose="02040503050406030204" pitchFamily="18" charset="0"/>
                  <a:ea typeface="Cambria" panose="02040503050406030204" pitchFamily="18" charset="0"/>
                </a:rPr>
                <a:t>Teknik Pengiriman </a:t>
              </a:r>
              <a:r>
                <a:rPr lang="id-ID" sz="2000" b="1" i="1" dirty="0">
                  <a:latin typeface="Cambria" panose="02040503050406030204" pitchFamily="18" charset="0"/>
                  <a:ea typeface="Cambria" panose="02040503050406030204" pitchFamily="18" charset="0"/>
                </a:rPr>
                <a:t>Baseband</a:t>
              </a:r>
              <a:endParaRPr lang="id-ID" sz="2000" dirty="0">
                <a:latin typeface="Cambria" panose="02040503050406030204" pitchFamily="18" charset="0"/>
                <a:ea typeface="Cambria" panose="02040503050406030204" pitchFamily="18" charset="0"/>
              </a:endParaRPr>
            </a:p>
          </p:txBody>
        </p:sp>
      </p:grpSp>
      <p:sp>
        <p:nvSpPr>
          <p:cNvPr id="3" name="Rectangle 2"/>
          <p:cNvSpPr/>
          <p:nvPr/>
        </p:nvSpPr>
        <p:spPr>
          <a:xfrm>
            <a:off x="533400" y="1151708"/>
            <a:ext cx="5803900" cy="1015663"/>
          </a:xfrm>
          <a:prstGeom prst="rect">
            <a:avLst/>
          </a:prstGeom>
        </p:spPr>
        <p:txBody>
          <a:bodyPr wrap="square">
            <a:spAutoFit/>
          </a:bodyPr>
          <a:lstStyle/>
          <a:p>
            <a:pPr algn="r"/>
            <a:r>
              <a:rPr lang="en-US" sz="2000" dirty="0">
                <a:latin typeface="Cambria" panose="02040503050406030204" pitchFamily="18" charset="0"/>
                <a:ea typeface="Cambria" panose="02040503050406030204" pitchFamily="18" charset="0"/>
              </a:rPr>
              <a:t>Pada </a:t>
            </a:r>
            <a:r>
              <a:rPr lang="en-US" sz="2000" dirty="0" err="1">
                <a:latin typeface="Cambria" panose="02040503050406030204" pitchFamily="18" charset="0"/>
                <a:ea typeface="Cambria" panose="02040503050406030204" pitchFamily="18" charset="0"/>
              </a:rPr>
              <a:t>teknik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pengiriman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baseband</a:t>
            </a:r>
            <a:r>
              <a:rPr lang="en-US" sz="2000" dirty="0">
                <a:latin typeface="Cambria" panose="02040503050406030204" pitchFamily="18" charset="0"/>
                <a:ea typeface="Cambria" panose="02040503050406030204" pitchFamily="18" charset="0"/>
              </a:rPr>
              <a:t>, data digital </a:t>
            </a:r>
            <a:r>
              <a:rPr lang="en-US" sz="2000" dirty="0" err="1">
                <a:latin typeface="Cambria" panose="02040503050406030204" pitchFamily="18" charset="0"/>
                <a:ea typeface="Cambria" panose="02040503050406030204" pitchFamily="18" charset="0"/>
              </a:rPr>
              <a:t>dikirimkan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langsung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sender</a:t>
            </a:r>
            <a:r>
              <a:rPr lang="en-US" sz="2000" dirty="0">
                <a:latin typeface="Cambria" panose="02040503050406030204" pitchFamily="18" charset="0"/>
                <a:ea typeface="Cambria" panose="02040503050406030204" pitchFamily="18" charset="0"/>
              </a:rPr>
              <a:t> ke </a:t>
            </a:r>
            <a:r>
              <a:rPr lang="en-US" sz="2000" i="1" dirty="0">
                <a:latin typeface="Cambria" panose="02040503050406030204" pitchFamily="18" charset="0"/>
                <a:ea typeface="Cambria" panose="02040503050406030204" pitchFamily="18" charset="0"/>
              </a:rPr>
              <a:t>receiver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tanpa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melakukan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perubahan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apa</a:t>
            </a:r>
            <a:r>
              <a:rPr lang="en-US" sz="2000" dirty="0">
                <a:latin typeface="Cambria" panose="02040503050406030204" pitchFamily="18" charset="0"/>
                <a:ea typeface="Cambria" panose="02040503050406030204" pitchFamily="18" charset="0"/>
              </a:rPr>
              <a:t> pun. </a:t>
            </a:r>
            <a:endParaRPr lang="id-ID" sz="2000" dirty="0">
              <a:latin typeface="Cambria" panose="02040503050406030204" pitchFamily="18" charset="0"/>
              <a:ea typeface="Cambria" panose="02040503050406030204" pitchFamily="18" charset="0"/>
            </a:endParaRPr>
          </a:p>
        </p:txBody>
      </p:sp>
      <p:sp>
        <p:nvSpPr>
          <p:cNvPr id="20" name="Rectangle 19"/>
          <p:cNvSpPr/>
          <p:nvPr/>
        </p:nvSpPr>
        <p:spPr>
          <a:xfrm>
            <a:off x="790722" y="3288833"/>
            <a:ext cx="4896544" cy="2246769"/>
          </a:xfrm>
          <a:prstGeom prst="rect">
            <a:avLst/>
          </a:prstGeom>
          <a:ln w="38100">
            <a:solidFill>
              <a:srgbClr val="FFE699"/>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Keuntungan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endParaRPr lang="id-ID" sz="2000" b="1" dirty="0">
              <a:latin typeface="Cambria" panose="02040503050406030204" pitchFamily="18" charset="0"/>
              <a:ea typeface="Cambria" panose="02040503050406030204" pitchFamily="18" charset="0"/>
            </a:endParaRP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L</a:t>
            </a:r>
            <a:r>
              <a:rPr lang="en-US" sz="2000" dirty="0" err="1">
                <a:latin typeface="Cambria" panose="02040503050406030204" pitchFamily="18" charset="0"/>
                <a:ea typeface="Cambria" panose="02040503050406030204" pitchFamily="18" charset="0"/>
              </a:rPr>
              <a:t>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sederhana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topologinya</a:t>
            </a:r>
            <a:r>
              <a:rPr lang="id-ID" sz="2000" dirty="0">
                <a:latin typeface="Cambria" panose="02040503050406030204" pitchFamily="18" charset="0"/>
                <a:ea typeface="Cambria" panose="02040503050406030204" pitchFamily="18" charset="0"/>
              </a:rPr>
              <a:t>. </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a:t>
            </a:r>
            <a:r>
              <a:rPr lang="en-US" sz="2000" dirty="0" err="1">
                <a:latin typeface="Cambria" panose="02040503050406030204" pitchFamily="18" charset="0"/>
                <a:ea typeface="Cambria" panose="02040503050406030204" pitchFamily="18" charset="0"/>
              </a:rPr>
              <a:t>urah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penerapan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konfigurasinya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memerlukan</a:t>
            </a:r>
            <a:r>
              <a:rPr lang="en-US" sz="2000" dirty="0">
                <a:latin typeface="Cambria" panose="02040503050406030204" pitchFamily="18" charset="0"/>
                <a:ea typeface="Cambria" panose="02040503050406030204" pitchFamily="18" charset="0"/>
              </a:rPr>
              <a:t> modem</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L</a:t>
            </a:r>
            <a:r>
              <a:rPr lang="en-US" sz="2000" dirty="0" err="1">
                <a:latin typeface="Cambria" panose="02040503050406030204" pitchFamily="18" charset="0"/>
                <a:ea typeface="Cambria" panose="02040503050406030204" pitchFamily="18" charset="0"/>
              </a:rPr>
              <a:t>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mudah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instalasi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perawatannya</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sp>
        <p:nvSpPr>
          <p:cNvPr id="21" name="Rectangle 20"/>
          <p:cNvSpPr/>
          <p:nvPr/>
        </p:nvSpPr>
        <p:spPr>
          <a:xfrm>
            <a:off x="6040345" y="3288833"/>
            <a:ext cx="5345699" cy="1938992"/>
          </a:xfrm>
          <a:prstGeom prst="rect">
            <a:avLst/>
          </a:prstGeom>
          <a:ln w="38100">
            <a:solidFill>
              <a:srgbClr val="FFE699"/>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Kekurangan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baseband</a:t>
            </a:r>
            <a:r>
              <a:rPr lang="id-ID" sz="2000" b="1"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J</a:t>
            </a:r>
            <a:r>
              <a:rPr lang="en-US" sz="2000" dirty="0" err="1">
                <a:latin typeface="Cambria" panose="02040503050406030204" pitchFamily="18" charset="0"/>
                <a:ea typeface="Cambria" panose="02040503050406030204" pitchFamily="18" charset="0"/>
              </a:rPr>
              <a:t>angkauan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menjadi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terbatas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butuh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perangkat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tambahan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area yang </a:t>
            </a:r>
            <a:r>
              <a:rPr lang="en-US" sz="2000" dirty="0" err="1">
                <a:latin typeface="Cambria" panose="02040503050406030204" pitchFamily="18" charset="0"/>
                <a:ea typeface="Cambria" panose="02040503050406030204" pitchFamily="18" charset="0"/>
              </a:rPr>
              <a:t>luas</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I</a:t>
            </a:r>
            <a:r>
              <a:rPr lang="en-US" sz="2000" dirty="0" err="1">
                <a:latin typeface="Cambria" panose="02040503050406030204" pitchFamily="18" charset="0"/>
                <a:ea typeface="Cambria" panose="02040503050406030204" pitchFamily="18" charset="0"/>
              </a:rPr>
              <a:t>nstalasi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sambungan</a:t>
            </a:r>
            <a:r>
              <a:rPr lang="en-US" sz="2000" dirty="0">
                <a:latin typeface="Cambria" panose="02040503050406030204" pitchFamily="18" charset="0"/>
                <a:ea typeface="Cambria" panose="02040503050406030204" pitchFamily="18" charset="0"/>
              </a:rPr>
              <a:t> grounding </a:t>
            </a:r>
            <a:r>
              <a:rPr lang="en-US" sz="2000" dirty="0" err="1">
                <a:latin typeface="Cambria" panose="02040503050406030204" pitchFamily="18" charset="0"/>
                <a:ea typeface="Cambria" panose="02040503050406030204" pitchFamily="18" charset="0"/>
              </a:rPr>
              <a:t>cukup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sulit</a:t>
            </a:r>
            <a:r>
              <a:rPr lang="id-ID" sz="2000"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K</a:t>
            </a:r>
            <a:r>
              <a:rPr lang="en-US" sz="2000" dirty="0" err="1">
                <a:latin typeface="Cambria" panose="02040503050406030204" pitchFamily="18" charset="0"/>
                <a:ea typeface="Cambria" panose="02040503050406030204" pitchFamily="18" charset="0"/>
              </a:rPr>
              <a:t>apasitas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terbatas</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948488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6" name="Group 15"/>
          <p:cNvGrpSpPr/>
          <p:nvPr/>
        </p:nvGrpSpPr>
        <p:grpSpPr>
          <a:xfrm>
            <a:off x="688983" y="663700"/>
            <a:ext cx="4872474" cy="2043809"/>
            <a:chOff x="5744726" y="4230054"/>
            <a:chExt cx="4872474" cy="2043809"/>
          </a:xfrm>
        </p:grpSpPr>
        <p:sp>
          <p:nvSpPr>
            <p:cNvPr id="17" name="Google Shape;10588;p137"/>
            <p:cNvSpPr/>
            <p:nvPr/>
          </p:nvSpPr>
          <p:spPr>
            <a:xfrm>
              <a:off x="5744726" y="4230054"/>
              <a:ext cx="2050800" cy="2043809"/>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8"/>
            <p:cNvSpPr/>
            <p:nvPr/>
          </p:nvSpPr>
          <p:spPr>
            <a:xfrm>
              <a:off x="7442200" y="4895165"/>
              <a:ext cx="3175000" cy="707886"/>
            </a:xfrm>
            <a:prstGeom prst="rect">
              <a:avLst/>
            </a:prstGeom>
            <a:ln w="76200">
              <a:solidFill>
                <a:srgbClr val="B4C7E7"/>
              </a:solidFill>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Teknik Pengiriman </a:t>
              </a:r>
              <a:r>
                <a:rPr kumimoji="0" lang="id-ID" sz="20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Broadband</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10" name="Content Placeholder 2"/>
          <p:cNvSpPr txBox="1">
            <a:spLocks/>
          </p:cNvSpPr>
          <p:nvPr/>
        </p:nvSpPr>
        <p:spPr>
          <a:xfrm>
            <a:off x="5701157" y="1088555"/>
            <a:ext cx="5944743" cy="118839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err="1">
                <a:latin typeface="Cambria" panose="02040503050406030204" pitchFamily="18" charset="0"/>
                <a:ea typeface="Cambria" panose="02040503050406030204" pitchFamily="18" charset="0"/>
              </a:rPr>
              <a:t>Pada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teknik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pengiriman</a:t>
            </a:r>
            <a:r>
              <a:rPr lang="en-US"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boardband</a:t>
            </a:r>
            <a:r>
              <a:rPr lang="id-ID" sz="1800" dirty="0">
                <a:latin typeface="Cambria" panose="02040503050406030204" pitchFamily="18" charset="0"/>
                <a:ea typeface="Cambria" panose="02040503050406030204" pitchFamily="18" charset="0"/>
              </a:rPr>
              <a:t>, data digital dikonversi terlebih dahulu menjadi data analog. Setelah diterima </a:t>
            </a:r>
            <a:r>
              <a:rPr lang="id-ID" sz="1800" i="1" dirty="0">
                <a:latin typeface="Cambria" panose="02040503050406030204" pitchFamily="18" charset="0"/>
                <a:ea typeface="Cambria" panose="02040503050406030204" pitchFamily="18" charset="0"/>
              </a:rPr>
              <a:t>receiver</a:t>
            </a:r>
            <a:r>
              <a:rPr lang="id-ID" sz="1800" dirty="0">
                <a:latin typeface="Cambria" panose="02040503050406030204" pitchFamily="18" charset="0"/>
                <a:ea typeface="Cambria" panose="02040503050406030204" pitchFamily="18" charset="0"/>
              </a:rPr>
              <a:t>, data tersebut kembali dikonversi menjadi data digital.</a:t>
            </a:r>
          </a:p>
        </p:txBody>
      </p:sp>
      <p:sp>
        <p:nvSpPr>
          <p:cNvPr id="11" name="Rectangle 10"/>
          <p:cNvSpPr/>
          <p:nvPr/>
        </p:nvSpPr>
        <p:spPr>
          <a:xfrm>
            <a:off x="704889" y="3232017"/>
            <a:ext cx="4896544" cy="1631216"/>
          </a:xfrm>
          <a:prstGeom prst="rect">
            <a:avLst/>
          </a:prstGeom>
          <a:ln w="38100">
            <a:solidFill>
              <a:srgbClr val="B4C7E7"/>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Keuntungan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a:t>
            </a:r>
            <a:r>
              <a:rPr lang="en-US" sz="2000" b="1" i="1" dirty="0">
                <a:latin typeface="Cambria" panose="02040503050406030204" pitchFamily="18" charset="0"/>
                <a:ea typeface="Cambria" panose="02040503050406030204" pitchFamily="18" charset="0"/>
              </a:rPr>
              <a:t>baseband</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endParaRPr lang="id-ID" sz="2000" b="1" dirty="0">
              <a:latin typeface="Cambria" panose="02040503050406030204" pitchFamily="18" charset="0"/>
              <a:ea typeface="Cambria" panose="02040503050406030204" pitchFamily="18" charset="0"/>
            </a:endParaRP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Daya jangkauan yang lebih luas.</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Kapasitas besar.</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Instalasi jaringan lebih murah (untuk koneksi </a:t>
            </a:r>
            <a:r>
              <a:rPr lang="id-ID" sz="2000" i="1" dirty="0">
                <a:latin typeface="Cambria" panose="02040503050406030204" pitchFamily="18" charset="0"/>
                <a:ea typeface="Cambria" panose="02040503050406030204" pitchFamily="18" charset="0"/>
              </a:rPr>
              <a:t>wireless</a:t>
            </a:r>
            <a:r>
              <a:rPr lang="id-ID" sz="2000" dirty="0">
                <a:latin typeface="Cambria" panose="02040503050406030204" pitchFamily="18" charset="0"/>
                <a:ea typeface="Cambria" panose="02040503050406030204" pitchFamily="18" charset="0"/>
              </a:rPr>
              <a:t>).</a:t>
            </a:r>
          </a:p>
        </p:txBody>
      </p:sp>
      <p:sp>
        <p:nvSpPr>
          <p:cNvPr id="12" name="Rectangle 11"/>
          <p:cNvSpPr/>
          <p:nvPr/>
        </p:nvSpPr>
        <p:spPr>
          <a:xfrm>
            <a:off x="6126177" y="3232016"/>
            <a:ext cx="5345699" cy="2554545"/>
          </a:xfrm>
          <a:prstGeom prst="rect">
            <a:avLst/>
          </a:prstGeom>
          <a:ln w="38100">
            <a:solidFill>
              <a:srgbClr val="B4C7E7"/>
            </a:solidFill>
            <a:prstDash val="dash"/>
          </a:ln>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b="1" dirty="0" err="1">
                <a:latin typeface="Cambria" panose="02040503050406030204" pitchFamily="18" charset="0"/>
                <a:ea typeface="Cambria" panose="02040503050406030204" pitchFamily="18" charset="0"/>
              </a:rPr>
              <a:t>Kekurangan</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metode</a:t>
            </a:r>
            <a:r>
              <a:rPr lang="en-US" sz="2000" b="1" dirty="0">
                <a:latin typeface="Cambria" panose="02040503050406030204" pitchFamily="18" charset="0"/>
                <a:ea typeface="Cambria" panose="02040503050406030204" pitchFamily="18" charset="0"/>
              </a:rPr>
              <a:t> </a:t>
            </a:r>
            <a:r>
              <a:rPr lang="en-US" sz="2000" b="1" i="1" dirty="0">
                <a:latin typeface="Cambria" panose="02040503050406030204" pitchFamily="18" charset="0"/>
                <a:ea typeface="Cambria" panose="02040503050406030204" pitchFamily="18" charset="0"/>
              </a:rPr>
              <a:t>baseband</a:t>
            </a:r>
            <a:r>
              <a:rPr lang="id-ID" sz="2000" b="1" dirty="0">
                <a:latin typeface="Cambria" panose="02040503050406030204" pitchFamily="18" charset="0"/>
                <a:ea typeface="Cambria" panose="02040503050406030204" pitchFamily="18" charset="0"/>
              </a:rPr>
              <a: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peranti tambahan berupa modem.</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Delay transmisi relatif lama.</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Mekanisme instalansi dan perbaikan insfrastruktur jaringan relatif sulit.</a:t>
            </a:r>
          </a:p>
          <a:p>
            <a:pPr marL="380990" indent="-38099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biaya yang mahal dalam instalansinya.</a:t>
            </a:r>
          </a:p>
        </p:txBody>
      </p:sp>
    </p:spTree>
    <p:extLst>
      <p:ext uri="{BB962C8B-B14F-4D97-AF65-F5344CB8AC3E}">
        <p14:creationId xmlns:p14="http://schemas.microsoft.com/office/powerpoint/2010/main" val="2801826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0" name="Chevron 9"/>
          <p:cNvSpPr/>
          <p:nvPr/>
        </p:nvSpPr>
        <p:spPr>
          <a:xfrm>
            <a:off x="2458726" y="0"/>
            <a:ext cx="5289550" cy="6858000"/>
          </a:xfrm>
          <a:prstGeom prst="chevron">
            <a:avLst/>
          </a:prstGeom>
          <a:solidFill>
            <a:schemeClr val="accent4">
              <a:lumMod val="40000"/>
              <a:lumOff val="60000"/>
              <a:alpha val="38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p:cNvSpPr/>
          <p:nvPr/>
        </p:nvSpPr>
        <p:spPr>
          <a:xfrm>
            <a:off x="1313183" y="0"/>
            <a:ext cx="5289550" cy="6858000"/>
          </a:xfrm>
          <a:prstGeom prst="chevron">
            <a:avLst/>
          </a:prstGeom>
          <a:solidFill>
            <a:schemeClr val="accent4">
              <a:lumMod val="40000"/>
              <a:lumOff val="60000"/>
              <a:alpha val="73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Pentagon 3"/>
          <p:cNvSpPr/>
          <p:nvPr/>
        </p:nvSpPr>
        <p:spPr>
          <a:xfrm>
            <a:off x="0" y="0"/>
            <a:ext cx="5295900" cy="6858000"/>
          </a:xfrm>
          <a:prstGeom prst="homePlate">
            <a:avLst/>
          </a:prstGeom>
          <a:solidFill>
            <a:schemeClr val="accent4">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Title 1"/>
          <p:cNvSpPr>
            <a:spLocks noGrp="1"/>
          </p:cNvSpPr>
          <p:nvPr>
            <p:ph type="ctrTitle"/>
          </p:nvPr>
        </p:nvSpPr>
        <p:spPr>
          <a:xfrm>
            <a:off x="167640" y="2540000"/>
            <a:ext cx="4315460" cy="1993899"/>
          </a:xfrm>
        </p:spPr>
        <p:txBody>
          <a:bodyPr anchor="ctr">
            <a:normAutofit/>
          </a:bodyPr>
          <a:lstStyle/>
          <a:p>
            <a:r>
              <a:rPr lang="id-ID" sz="4400" b="1" dirty="0">
                <a:latin typeface="Cambria" panose="02040503050406030204" pitchFamily="18" charset="0"/>
                <a:ea typeface="Cambria" panose="02040503050406030204" pitchFamily="18" charset="0"/>
              </a:rPr>
              <a:t>JARINGAN KOMPUTER DAN INTERNET</a:t>
            </a:r>
          </a:p>
        </p:txBody>
      </p:sp>
      <p:sp>
        <p:nvSpPr>
          <p:cNvPr id="9" name="Rectangle 8"/>
          <p:cNvSpPr/>
          <p:nvPr/>
        </p:nvSpPr>
        <p:spPr>
          <a:xfrm>
            <a:off x="1384405" y="1443503"/>
            <a:ext cx="1881926" cy="923330"/>
          </a:xfrm>
          <a:prstGeom prst="rect">
            <a:avLst/>
          </a:prstGeom>
          <a:solidFill>
            <a:srgbClr val="EDECF1"/>
          </a:solidFill>
        </p:spPr>
        <p:txBody>
          <a:bodyPr wrap="none" anchor="ctr">
            <a:spAutoFit/>
          </a:bodyPr>
          <a:lstStyle/>
          <a:p>
            <a:pPr algn="ctr"/>
            <a:r>
              <a:rPr lang="id-ID" sz="5400" b="1" dirty="0">
                <a:ea typeface="Cambria" panose="02040503050406030204" pitchFamily="18" charset="0"/>
              </a:rPr>
              <a:t>BAB 4</a:t>
            </a:r>
            <a:endParaRPr lang="en-US" sz="5400" dirty="0"/>
          </a:p>
        </p:txBody>
      </p:sp>
    </p:spTree>
    <p:extLst>
      <p:ext uri="{BB962C8B-B14F-4D97-AF65-F5344CB8AC3E}">
        <p14:creationId xmlns:p14="http://schemas.microsoft.com/office/powerpoint/2010/main" val="3837682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153863" y="1217258"/>
            <a:ext cx="9955546" cy="675572"/>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spek yang memengaruhi kecepatan transfer data dalam jaringan.</a:t>
            </a:r>
          </a:p>
        </p:txBody>
      </p:sp>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 name="Group 1"/>
          <p:cNvGrpSpPr/>
          <p:nvPr/>
        </p:nvGrpSpPr>
        <p:grpSpPr>
          <a:xfrm>
            <a:off x="1819499" y="2184012"/>
            <a:ext cx="8624274" cy="3741923"/>
            <a:chOff x="1562101" y="1887643"/>
            <a:chExt cx="8624274" cy="3741923"/>
          </a:xfrm>
        </p:grpSpPr>
        <p:cxnSp>
          <p:nvCxnSpPr>
            <p:cNvPr id="72" name="Google Shape;9625;p135"/>
            <p:cNvCxnSpPr/>
            <p:nvPr/>
          </p:nvCxnSpPr>
          <p:spPr>
            <a:xfrm>
              <a:off x="6926911" y="3768095"/>
              <a:ext cx="680656"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grpSp>
          <p:nvGrpSpPr>
            <p:cNvPr id="73" name="Google Shape;9621;p135"/>
            <p:cNvGrpSpPr/>
            <p:nvPr/>
          </p:nvGrpSpPr>
          <p:grpSpPr>
            <a:xfrm>
              <a:off x="1562101" y="1906623"/>
              <a:ext cx="7215474" cy="3722943"/>
              <a:chOff x="3530532" y="1411200"/>
              <a:chExt cx="1710363" cy="882490"/>
            </a:xfrm>
          </p:grpSpPr>
          <p:grpSp>
            <p:nvGrpSpPr>
              <p:cNvPr id="83" name="Google Shape;9622;p135"/>
              <p:cNvGrpSpPr/>
              <p:nvPr/>
            </p:nvGrpSpPr>
            <p:grpSpPr>
              <a:xfrm>
                <a:off x="3720318" y="1857562"/>
                <a:ext cx="893325" cy="54"/>
                <a:chOff x="3720318" y="1857562"/>
                <a:chExt cx="893325" cy="54"/>
              </a:xfrm>
            </p:grpSpPr>
            <p:cxnSp>
              <p:nvCxnSpPr>
                <p:cNvPr id="100" name="Google Shape;9623;p135"/>
                <p:cNvCxnSpPr>
                  <a:endCxn id="90" idx="2"/>
                </p:cNvCxnSpPr>
                <p:nvPr/>
              </p:nvCxnSpPr>
              <p:spPr>
                <a:xfrm>
                  <a:off x="4440243" y="1857616"/>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cxnSp>
              <p:nvCxnSpPr>
                <p:cNvPr id="101" name="Google Shape;9625;p135"/>
                <p:cNvCxnSpPr/>
                <p:nvPr/>
              </p:nvCxnSpPr>
              <p:spPr>
                <a:xfrm>
                  <a:off x="4074943" y="1857562"/>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cxnSp>
              <p:nvCxnSpPr>
                <p:cNvPr id="102" name="Google Shape;9626;p135"/>
                <p:cNvCxnSpPr/>
                <p:nvPr/>
              </p:nvCxnSpPr>
              <p:spPr>
                <a:xfrm>
                  <a:off x="3720318" y="1857562"/>
                  <a:ext cx="173400" cy="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grpSp>
          <p:grpSp>
            <p:nvGrpSpPr>
              <p:cNvPr id="84" name="Google Shape;9628;p135"/>
              <p:cNvGrpSpPr/>
              <p:nvPr/>
            </p:nvGrpSpPr>
            <p:grpSpPr>
              <a:xfrm>
                <a:off x="3567462" y="1411200"/>
                <a:ext cx="573433" cy="357900"/>
                <a:chOff x="3567462" y="1411200"/>
                <a:chExt cx="573433" cy="357900"/>
              </a:xfrm>
            </p:grpSpPr>
            <p:cxnSp>
              <p:nvCxnSpPr>
                <p:cNvPr id="98" name="Google Shape;9629;p135"/>
                <p:cNvCxnSpPr/>
                <p:nvPr/>
              </p:nvCxnSpPr>
              <p:spPr>
                <a:xfrm rot="10800000">
                  <a:off x="3626625" y="1596000"/>
                  <a:ext cx="0" cy="1731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9" name="Google Shape;9630;p135"/>
                <p:cNvSpPr/>
                <p:nvPr/>
              </p:nvSpPr>
              <p:spPr>
                <a:xfrm>
                  <a:off x="3567462" y="1411200"/>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Jenis</a:t>
                  </a:r>
                  <a:r>
                    <a:rPr kumimoji="0" lang="en-US"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Modem</a:t>
                  </a:r>
                  <a:endParaRPr kumimoji="0"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sp>
            <p:nvSpPr>
              <p:cNvPr id="85" name="Google Shape;9631;p135"/>
              <p:cNvSpPr/>
              <p:nvPr/>
            </p:nvSpPr>
            <p:spPr>
              <a:xfrm>
                <a:off x="3530532" y="1771972"/>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6" name="Google Shape;9632;p135"/>
              <p:cNvSpPr/>
              <p:nvPr/>
            </p:nvSpPr>
            <p:spPr>
              <a:xfrm>
                <a:off x="3891569" y="1779209"/>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87" name="Google Shape;9633;p135"/>
              <p:cNvGrpSpPr/>
              <p:nvPr/>
            </p:nvGrpSpPr>
            <p:grpSpPr>
              <a:xfrm>
                <a:off x="3938750" y="1960574"/>
                <a:ext cx="573433" cy="331267"/>
                <a:chOff x="3938750" y="1960574"/>
                <a:chExt cx="573433" cy="331267"/>
              </a:xfrm>
            </p:grpSpPr>
            <p:cxnSp>
              <p:nvCxnSpPr>
                <p:cNvPr id="96" name="Google Shape;9634;p135"/>
                <p:cNvCxnSpPr/>
                <p:nvPr/>
              </p:nvCxnSpPr>
              <p:spPr>
                <a:xfrm rot="10800000">
                  <a:off x="3988400" y="1960574"/>
                  <a:ext cx="0" cy="1443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7" name="Google Shape;9635;p135"/>
                <p:cNvSpPr/>
                <p:nvPr/>
              </p:nvSpPr>
              <p:spPr>
                <a:xfrm>
                  <a:off x="3938750" y="2106956"/>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err="1">
                      <a:solidFill>
                        <a:prstClr val="black"/>
                      </a:solidFill>
                      <a:latin typeface="Cambria" panose="02040503050406030204" pitchFamily="18" charset="0"/>
                      <a:ea typeface="Cambria" panose="02040503050406030204" pitchFamily="18" charset="0"/>
                    </a:rPr>
                    <a:t>Jenis</a:t>
                  </a:r>
                  <a:r>
                    <a:rPr lang="en-US" b="1" kern="0" dirty="0">
                      <a:solidFill>
                        <a:prstClr val="black"/>
                      </a:solidFill>
                      <a:latin typeface="Cambria" panose="02040503050406030204" pitchFamily="18" charset="0"/>
                      <a:ea typeface="Cambria" panose="02040503050406030204" pitchFamily="18" charset="0"/>
                    </a:rPr>
                    <a:t> Media</a:t>
                  </a:r>
                </a:p>
              </p:txBody>
            </p:sp>
          </p:grpSp>
          <p:grpSp>
            <p:nvGrpSpPr>
              <p:cNvPr id="88" name="Google Shape;9636;p135"/>
              <p:cNvGrpSpPr/>
              <p:nvPr/>
            </p:nvGrpSpPr>
            <p:grpSpPr>
              <a:xfrm>
                <a:off x="4290828" y="1411200"/>
                <a:ext cx="573433" cy="357900"/>
                <a:chOff x="4290828" y="1411200"/>
                <a:chExt cx="573433" cy="357900"/>
              </a:xfrm>
            </p:grpSpPr>
            <p:cxnSp>
              <p:nvCxnSpPr>
                <p:cNvPr id="94" name="Google Shape;9637;p135"/>
                <p:cNvCxnSpPr/>
                <p:nvPr/>
              </p:nvCxnSpPr>
              <p:spPr>
                <a:xfrm rot="10800000">
                  <a:off x="4350000" y="1596000"/>
                  <a:ext cx="0" cy="1731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5" name="Google Shape;9638;p135"/>
                <p:cNvSpPr/>
                <p:nvPr/>
              </p:nvSpPr>
              <p:spPr>
                <a:xfrm>
                  <a:off x="4290828" y="1411200"/>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err="1">
                      <a:solidFill>
                        <a:prstClr val="black"/>
                      </a:solidFill>
                      <a:latin typeface="Cambria" panose="02040503050406030204" pitchFamily="18" charset="0"/>
                      <a:ea typeface="Cambria" panose="02040503050406030204" pitchFamily="18" charset="0"/>
                    </a:rPr>
                    <a:t>Kualitas</a:t>
                  </a:r>
                  <a:r>
                    <a:rPr lang="en-US" b="1" kern="0" dirty="0">
                      <a:solidFill>
                        <a:prstClr val="black"/>
                      </a:solidFill>
                      <a:latin typeface="Cambria" panose="02040503050406030204" pitchFamily="18" charset="0"/>
                      <a:ea typeface="Cambria" panose="02040503050406030204" pitchFamily="18" charset="0"/>
                    </a:rPr>
                    <a:t> </a:t>
                  </a:r>
                  <a:r>
                    <a:rPr lang="en-US" b="1" kern="0" dirty="0" err="1">
                      <a:solidFill>
                        <a:prstClr val="black"/>
                      </a:solidFill>
                      <a:latin typeface="Cambria" panose="02040503050406030204" pitchFamily="18" charset="0"/>
                      <a:ea typeface="Cambria" panose="02040503050406030204" pitchFamily="18" charset="0"/>
                    </a:rPr>
                    <a:t>Sambungan</a:t>
                  </a:r>
                  <a:r>
                    <a:rPr lang="en-US" b="1" kern="0" dirty="0">
                      <a:solidFill>
                        <a:prstClr val="black"/>
                      </a:solidFill>
                      <a:latin typeface="Cambria" panose="02040503050406030204" pitchFamily="18" charset="0"/>
                      <a:ea typeface="Cambria" panose="02040503050406030204" pitchFamily="18" charset="0"/>
                    </a:rPr>
                    <a:t> </a:t>
                  </a:r>
                  <a:r>
                    <a:rPr lang="en-US" b="1" kern="0" dirty="0" err="1">
                      <a:solidFill>
                        <a:prstClr val="black"/>
                      </a:solidFill>
                      <a:latin typeface="Cambria" panose="02040503050406030204" pitchFamily="18" charset="0"/>
                      <a:ea typeface="Cambria" panose="02040503050406030204" pitchFamily="18" charset="0"/>
                    </a:rPr>
                    <a:t>Transmisi</a:t>
                  </a:r>
                  <a:endParaRPr lang="en-US" b="1" kern="0" dirty="0">
                    <a:solidFill>
                      <a:prstClr val="black"/>
                    </a:solidFill>
                    <a:latin typeface="Cambria" panose="02040503050406030204" pitchFamily="18" charset="0"/>
                    <a:ea typeface="Cambria" panose="02040503050406030204" pitchFamily="18" charset="0"/>
                  </a:endParaRPr>
                </a:p>
              </p:txBody>
            </p:sp>
          </p:grpSp>
          <p:sp>
            <p:nvSpPr>
              <p:cNvPr id="89" name="Google Shape;9639;p135"/>
              <p:cNvSpPr/>
              <p:nvPr/>
            </p:nvSpPr>
            <p:spPr>
              <a:xfrm>
                <a:off x="4252606" y="1771972"/>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90" name="Google Shape;9624;p135"/>
              <p:cNvSpPr/>
              <p:nvPr/>
            </p:nvSpPr>
            <p:spPr>
              <a:xfrm>
                <a:off x="4613643" y="1763716"/>
                <a:ext cx="187800" cy="187800"/>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91" name="Google Shape;9640;p135"/>
              <p:cNvGrpSpPr/>
              <p:nvPr/>
            </p:nvGrpSpPr>
            <p:grpSpPr>
              <a:xfrm>
                <a:off x="4667462" y="1959674"/>
                <a:ext cx="573433" cy="334016"/>
                <a:chOff x="4667462" y="1959674"/>
                <a:chExt cx="573433" cy="334016"/>
              </a:xfrm>
            </p:grpSpPr>
            <p:cxnSp>
              <p:nvCxnSpPr>
                <p:cNvPr id="92" name="Google Shape;9641;p135"/>
                <p:cNvCxnSpPr/>
                <p:nvPr/>
              </p:nvCxnSpPr>
              <p:spPr>
                <a:xfrm rot="10800000">
                  <a:off x="4707475" y="1959674"/>
                  <a:ext cx="0" cy="145200"/>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93" name="Google Shape;9642;p135"/>
                <p:cNvSpPr/>
                <p:nvPr/>
              </p:nvSpPr>
              <p:spPr>
                <a:xfrm>
                  <a:off x="4667462" y="2108805"/>
                  <a:ext cx="573433" cy="184885"/>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lvl="0" algn="ctr">
                    <a:defRPr/>
                  </a:pPr>
                  <a:r>
                    <a:rPr lang="en-US" b="1" kern="0" dirty="0">
                      <a:solidFill>
                        <a:prstClr val="black"/>
                      </a:solidFill>
                      <a:latin typeface="Cambria" panose="02040503050406030204" pitchFamily="18" charset="0"/>
                      <a:ea typeface="Cambria" panose="02040503050406030204" pitchFamily="18" charset="0"/>
                    </a:rPr>
                    <a:t>Jarak Media yang </a:t>
                  </a:r>
                  <a:r>
                    <a:rPr lang="en-US" b="1" kern="0" dirty="0" err="1">
                      <a:solidFill>
                        <a:prstClr val="black"/>
                      </a:solidFill>
                      <a:latin typeface="Cambria" panose="02040503050406030204" pitchFamily="18" charset="0"/>
                      <a:ea typeface="Cambria" panose="02040503050406030204" pitchFamily="18" charset="0"/>
                    </a:rPr>
                    <a:t>Ditempuh</a:t>
                  </a:r>
                  <a:endParaRPr lang="en-US" b="1" kern="0" dirty="0">
                    <a:solidFill>
                      <a:prstClr val="black"/>
                    </a:solidFill>
                    <a:latin typeface="Cambria" panose="02040503050406030204" pitchFamily="18" charset="0"/>
                    <a:ea typeface="Cambria" panose="02040503050406030204" pitchFamily="18" charset="0"/>
                  </a:endParaRPr>
                </a:p>
              </p:txBody>
            </p:sp>
          </p:grpSp>
        </p:grpSp>
        <p:grpSp>
          <p:nvGrpSpPr>
            <p:cNvPr id="74" name="Group 73"/>
            <p:cNvGrpSpPr/>
            <p:nvPr/>
          </p:nvGrpSpPr>
          <p:grpSpPr>
            <a:xfrm>
              <a:off x="7605998" y="1887643"/>
              <a:ext cx="2580377" cy="2314250"/>
              <a:chOff x="7328153" y="1784891"/>
              <a:chExt cx="2545886" cy="2283315"/>
            </a:xfrm>
          </p:grpSpPr>
          <p:cxnSp>
            <p:nvCxnSpPr>
              <p:cNvPr id="77" name="Google Shape;9637;p135"/>
              <p:cNvCxnSpPr/>
              <p:nvPr/>
            </p:nvCxnSpPr>
            <p:spPr>
              <a:xfrm rot="10800000">
                <a:off x="7733535" y="2554082"/>
                <a:ext cx="0" cy="720492"/>
              </a:xfrm>
              <a:prstGeom prst="straightConnector1">
                <a:avLst/>
              </a:prstGeom>
              <a:noFill/>
              <a:ln w="57150" cap="flat" cmpd="sng">
                <a:solidFill>
                  <a:srgbClr val="8064A2">
                    <a:lumMod val="60000"/>
                    <a:lumOff val="40000"/>
                  </a:srgbClr>
                </a:solidFill>
                <a:prstDash val="solid"/>
                <a:round/>
                <a:headEnd type="none" w="med" len="med"/>
                <a:tailEnd type="none" w="med" len="med"/>
              </a:ln>
            </p:spPr>
          </p:cxnSp>
          <p:sp>
            <p:nvSpPr>
              <p:cNvPr id="78" name="Google Shape;9638;p135"/>
              <p:cNvSpPr/>
              <p:nvPr/>
            </p:nvSpPr>
            <p:spPr>
              <a:xfrm>
                <a:off x="7487242" y="1784891"/>
                <a:ext cx="2386797" cy="769546"/>
              </a:xfrm>
              <a:prstGeom prst="rect">
                <a:avLst/>
              </a:prstGeom>
              <a:solidFill>
                <a:srgbClr val="4F81B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Banyaknya</a:t>
                </a:r>
                <a:r>
                  <a:rPr kumimoji="0" lang="en-US"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1800" b="1"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Jumlah</a:t>
                </a:r>
                <a:r>
                  <a:rPr kumimoji="0" lang="en-US"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1800" b="1" u="none" strike="noStrike" kern="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Sambungan</a:t>
                </a:r>
                <a:endParaRPr kumimoji="0" sz="1800" b="1"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79" name="Google Shape;9639;p135"/>
              <p:cNvSpPr/>
              <p:nvPr/>
            </p:nvSpPr>
            <p:spPr>
              <a:xfrm>
                <a:off x="7328153" y="3286528"/>
                <a:ext cx="781678" cy="781678"/>
              </a:xfrm>
              <a:prstGeom prst="ellipse">
                <a:avLst/>
              </a:prstGeom>
              <a:solidFill>
                <a:srgbClr val="C0504D">
                  <a:lumMod val="20000"/>
                  <a:lumOff val="80000"/>
                </a:srgbClr>
              </a:solidFill>
              <a:ln w="57150" cap="flat" cmpd="sng">
                <a:solidFill>
                  <a:srgbClr val="8064A2">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2581762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3625277" y="988715"/>
            <a:ext cx="8974923" cy="6259488"/>
            <a:chOff x="2063177" y="988715"/>
            <a:chExt cx="8974923" cy="6259488"/>
          </a:xfrm>
        </p:grpSpPr>
        <p:sp>
          <p:nvSpPr>
            <p:cNvPr id="21"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4" name="Google Shape;1811;p34"/>
            <p:cNvGrpSpPr/>
            <p:nvPr/>
          </p:nvGrpSpPr>
          <p:grpSpPr>
            <a:xfrm>
              <a:off x="2846724" y="1619598"/>
              <a:ext cx="6579571" cy="4752178"/>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5" name="Content Placeholder 2"/>
          <p:cNvSpPr>
            <a:spLocks noGrp="1"/>
          </p:cNvSpPr>
          <p:nvPr>
            <p:ph idx="1"/>
          </p:nvPr>
        </p:nvSpPr>
        <p:spPr>
          <a:xfrm>
            <a:off x="5134929" y="2364646"/>
            <a:ext cx="4985569" cy="3367795"/>
          </a:xfrm>
        </p:spPr>
        <p:txBody>
          <a:bodyPr anchor="ctr">
            <a:normAutofit/>
          </a:bodyPr>
          <a:lstStyle/>
          <a:p>
            <a:pPr marL="0" indent="0" algn="ctr">
              <a:buNone/>
            </a:pPr>
            <a:r>
              <a:rPr lang="en-US" sz="2000" dirty="0">
                <a:solidFill>
                  <a:schemeClr val="bg1"/>
                </a:solidFill>
                <a:latin typeface="Cambria" panose="02040503050406030204" pitchFamily="18" charset="0"/>
                <a:ea typeface="Cambria" panose="02040503050406030204" pitchFamily="18" charset="0"/>
              </a:rPr>
              <a:t>D</a:t>
            </a:r>
            <a:r>
              <a:rPr lang="id-ID" sz="2000" dirty="0">
                <a:solidFill>
                  <a:schemeClr val="bg1"/>
                </a:solidFill>
                <a:latin typeface="Cambria" panose="02040503050406030204" pitchFamily="18" charset="0"/>
                <a:ea typeface="Cambria" panose="02040503050406030204" pitchFamily="18" charset="0"/>
              </a:rPr>
              <a:t>alam jaringan, komputer dapat berperan sebagai pusat layanan ataupun sebagai penerima layanan. Perbedaan peran komputer tersebut bergantung pada kebutuhan manusia sebagai penggunanya. Untuk melayani kebutuhan pengguna, terdapat dua model layanan jaringan komputer, yaitu model </a:t>
            </a:r>
            <a:r>
              <a:rPr lang="id-ID" sz="2000" i="1" dirty="0">
                <a:solidFill>
                  <a:schemeClr val="bg1"/>
                </a:solidFill>
                <a:latin typeface="Cambria" panose="02040503050406030204" pitchFamily="18" charset="0"/>
                <a:ea typeface="Cambria" panose="02040503050406030204" pitchFamily="18" charset="0"/>
              </a:rPr>
              <a:t>peer-to-peer</a:t>
            </a:r>
            <a:r>
              <a:rPr lang="id-ID" sz="2000" dirty="0">
                <a:solidFill>
                  <a:schemeClr val="bg1"/>
                </a:solidFill>
                <a:latin typeface="Cambria" panose="02040503050406030204" pitchFamily="18" charset="0"/>
                <a:ea typeface="Cambria" panose="02040503050406030204" pitchFamily="18" charset="0"/>
              </a:rPr>
              <a:t> dan klien-server. Penjelasannya dapat dilihat dengan memindai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di samping.</a:t>
            </a:r>
          </a:p>
        </p:txBody>
      </p:sp>
      <p:sp>
        <p:nvSpPr>
          <p:cNvPr id="2" name="Rectangle 1"/>
          <p:cNvSpPr/>
          <p:nvPr/>
        </p:nvSpPr>
        <p:spPr>
          <a:xfrm>
            <a:off x="1378370" y="3742963"/>
            <a:ext cx="2442653" cy="2180941"/>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latin typeface="Cambria" panose="02040503050406030204" pitchFamily="18" charset="0"/>
                <a:ea typeface="Cambria" panose="02040503050406030204" pitchFamily="18" charset="0"/>
              </a:rPr>
              <a:t>QR code model </a:t>
            </a:r>
            <a:r>
              <a:rPr lang="id-ID" i="1" dirty="0">
                <a:latin typeface="Cambria" panose="02040503050406030204" pitchFamily="18" charset="0"/>
                <a:ea typeface="Cambria" panose="02040503050406030204" pitchFamily="18" charset="0"/>
              </a:rPr>
              <a:t>peer-to-peer</a:t>
            </a:r>
            <a:r>
              <a:rPr lang="id-ID" dirty="0">
                <a:latin typeface="Cambria" panose="02040503050406030204" pitchFamily="18" charset="0"/>
                <a:ea typeface="Cambria" panose="02040503050406030204" pitchFamily="18" charset="0"/>
              </a:rPr>
              <a:t> dan klien-server </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722525"/>
            <a:ext cx="4711232" cy="584775"/>
          </a:xfrm>
          <a:prstGeom prst="rect">
            <a:avLst/>
          </a:prstGeom>
          <a:noFill/>
        </p:spPr>
        <p:txBody>
          <a:bodyPr wrap="square" rtlCol="0">
            <a:spAutoFit/>
          </a:bodyPr>
          <a:lstStyle/>
          <a:p>
            <a:pPr lvl="0"/>
            <a:r>
              <a:rPr lang="en-US" sz="3200">
                <a:solidFill>
                  <a:prstClr val="black"/>
                </a:solidFill>
                <a:latin typeface="Cambria" panose="02040503050406030204" pitchFamily="18" charset="0"/>
                <a:ea typeface="Cambria" panose="02040503050406030204" pitchFamily="18" charset="0"/>
              </a:rPr>
              <a:t>Model Layanan Jaringan </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69"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Picture 3" descr="Qr code&#10;&#10;Description automatically generated">
            <a:extLst>
              <a:ext uri="{FF2B5EF4-FFF2-40B4-BE49-F238E27FC236}">
                <a16:creationId xmlns:a16="http://schemas.microsoft.com/office/drawing/2014/main" xmlns="" id="{9AA568CC-FDB0-42AE-35FF-D499549F2E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586" y="3560208"/>
            <a:ext cx="2684274" cy="2684274"/>
          </a:xfrm>
          <a:prstGeom prst="rect">
            <a:avLst/>
          </a:prstGeom>
        </p:spPr>
      </p:pic>
    </p:spTree>
    <p:extLst>
      <p:ext uri="{BB962C8B-B14F-4D97-AF65-F5344CB8AC3E}">
        <p14:creationId xmlns:p14="http://schemas.microsoft.com/office/powerpoint/2010/main" val="1597168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7" y="1971576"/>
            <a:ext cx="9427074" cy="881360"/>
          </a:xfrm>
        </p:spPr>
        <p:txBody>
          <a:bodyPr anchor="ctr">
            <a:normAutofit/>
          </a:bodyPr>
          <a:lstStyle/>
          <a:p>
            <a:pPr marL="0" indent="0">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jangkauan areanya, jaringan dapat dibedakan menjadi empat, yaitu sebagai berikut.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6</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37045" y="542208"/>
            <a:ext cx="4977173" cy="954107"/>
          </a:xfrm>
          <a:prstGeom prst="rect">
            <a:avLst/>
          </a:prstGeom>
          <a:noFill/>
        </p:spPr>
        <p:txBody>
          <a:bodyPr wrap="square" rtlCol="0">
            <a:spAutoFit/>
          </a:bodyPr>
          <a:lstStyle/>
          <a:p>
            <a:pPr lvl="0"/>
            <a:r>
              <a:rPr lang="en-US" sz="2800">
                <a:solidFill>
                  <a:prstClr val="black"/>
                </a:solidFill>
                <a:latin typeface="Cambria" panose="02040503050406030204" pitchFamily="18" charset="0"/>
                <a:ea typeface="Cambria" panose="02040503050406030204" pitchFamily="18" charset="0"/>
              </a:rPr>
              <a:t>Jenis Jaringan Berdasarkan Area</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Google Shape;50;p11">
            <a:extLst>
              <a:ext uri="{FF2B5EF4-FFF2-40B4-BE49-F238E27FC236}">
                <a16:creationId xmlns:a16="http://schemas.microsoft.com/office/drawing/2014/main" xmlns="" id="{FAA0A979-D5B4-55D9-237D-14F117A3DF39}"/>
              </a:ext>
            </a:extLst>
          </p:cNvPr>
          <p:cNvSpPr/>
          <p:nvPr/>
        </p:nvSpPr>
        <p:spPr>
          <a:xfrm rot="10962733">
            <a:off x="6348997" y="2873071"/>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5" name="Google Shape;5478;p45">
            <a:extLst>
              <a:ext uri="{FF2B5EF4-FFF2-40B4-BE49-F238E27FC236}">
                <a16:creationId xmlns:a16="http://schemas.microsoft.com/office/drawing/2014/main" xmlns="" id="{9F227F76-3F95-B831-2A5A-72030BB4DA6E}"/>
              </a:ext>
            </a:extLst>
          </p:cNvPr>
          <p:cNvSpPr/>
          <p:nvPr/>
        </p:nvSpPr>
        <p:spPr>
          <a:xfrm>
            <a:off x="1701411" y="2894507"/>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TextBox 15"/>
          <p:cNvSpPr txBox="1"/>
          <p:nvPr/>
        </p:nvSpPr>
        <p:spPr>
          <a:xfrm>
            <a:off x="2119004" y="3175248"/>
            <a:ext cx="2649090" cy="707886"/>
          </a:xfrm>
          <a:prstGeom prst="rect">
            <a:avLst/>
          </a:prstGeom>
          <a:noFill/>
        </p:spPr>
        <p:txBody>
          <a:bodyPr wrap="square" rtlCol="0">
            <a:spAutoFit/>
          </a:bodyPr>
          <a:lstStyle/>
          <a:p>
            <a:pPr lvl="0" algn="ctr"/>
            <a:r>
              <a:rPr lang="id-ID" sz="2000" b="1" dirty="0">
                <a:latin typeface="Cambria" panose="02040503050406030204" pitchFamily="18" charset="0"/>
                <a:ea typeface="Cambria" panose="02040503050406030204" pitchFamily="18" charset="0"/>
              </a:rPr>
              <a:t>PAN (</a:t>
            </a:r>
            <a:r>
              <a:rPr lang="id-ID" sz="2000" b="1" i="1" dirty="0">
                <a:latin typeface="Cambria" panose="02040503050406030204" pitchFamily="18" charset="0"/>
                <a:ea typeface="Cambria" panose="02040503050406030204" pitchFamily="18" charset="0"/>
              </a:rPr>
              <a:t>Personal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nvGrpSpPr>
          <p:cNvPr id="20" name="Group 19"/>
          <p:cNvGrpSpPr/>
          <p:nvPr/>
        </p:nvGrpSpPr>
        <p:grpSpPr>
          <a:xfrm>
            <a:off x="1668347" y="4891679"/>
            <a:ext cx="3464481" cy="1210468"/>
            <a:chOff x="1668347" y="4891679"/>
            <a:chExt cx="3464481" cy="1210468"/>
          </a:xfrm>
        </p:grpSpPr>
        <p:sp>
          <p:nvSpPr>
            <p:cNvPr id="13" name="Google Shape;50;p11">
              <a:extLst>
                <a:ext uri="{FF2B5EF4-FFF2-40B4-BE49-F238E27FC236}">
                  <a16:creationId xmlns:a16="http://schemas.microsoft.com/office/drawing/2014/main" xmlns="" id="{FAA0A979-D5B4-55D9-237D-14F117A3DF39}"/>
                </a:ext>
              </a:extLst>
            </p:cNvPr>
            <p:cNvSpPr/>
            <p:nvPr/>
          </p:nvSpPr>
          <p:spPr>
            <a:xfrm rot="10962733">
              <a:off x="1668347" y="4891679"/>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1">
                <a:lumMod val="40000"/>
                <a:lumOff val="6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7" name="TextBox 16"/>
            <p:cNvSpPr txBox="1"/>
            <p:nvPr/>
          </p:nvSpPr>
          <p:spPr>
            <a:xfrm>
              <a:off x="2030878" y="5065537"/>
              <a:ext cx="2825341"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MAN (</a:t>
              </a:r>
              <a:r>
                <a:rPr lang="id-ID" sz="2000" b="1" i="1" dirty="0">
                  <a:latin typeface="Cambria" panose="02040503050406030204" pitchFamily="18" charset="0"/>
                  <a:ea typeface="Cambria" panose="02040503050406030204" pitchFamily="18" charset="0"/>
                </a:rPr>
                <a:t>Metropolitan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sp>
        <p:nvSpPr>
          <p:cNvPr id="18" name="TextBox 17"/>
          <p:cNvSpPr txBox="1"/>
          <p:nvPr/>
        </p:nvSpPr>
        <p:spPr>
          <a:xfrm>
            <a:off x="6567646" y="3069897"/>
            <a:ext cx="3027182"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LAN (</a:t>
            </a:r>
            <a:r>
              <a:rPr lang="id-ID" sz="2000" b="1" i="1" dirty="0">
                <a:latin typeface="Cambria" panose="02040503050406030204" pitchFamily="18" charset="0"/>
                <a:ea typeface="Cambria" panose="02040503050406030204" pitchFamily="18" charset="0"/>
              </a:rPr>
              <a:t>Local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nvGrpSpPr>
          <p:cNvPr id="21" name="Group 20"/>
          <p:cNvGrpSpPr/>
          <p:nvPr/>
        </p:nvGrpSpPr>
        <p:grpSpPr>
          <a:xfrm>
            <a:off x="6429045" y="4864923"/>
            <a:ext cx="3426155" cy="1269369"/>
            <a:chOff x="6429045" y="4864923"/>
            <a:chExt cx="3426155" cy="1269369"/>
          </a:xfrm>
        </p:grpSpPr>
        <p:sp>
          <p:nvSpPr>
            <p:cNvPr id="14" name="Google Shape;5478;p45">
              <a:extLst>
                <a:ext uri="{FF2B5EF4-FFF2-40B4-BE49-F238E27FC236}">
                  <a16:creationId xmlns:a16="http://schemas.microsoft.com/office/drawing/2014/main" xmlns="" id="{9F227F76-3F95-B831-2A5A-72030BB4DA6E}"/>
                </a:ext>
              </a:extLst>
            </p:cNvPr>
            <p:cNvSpPr/>
            <p:nvPr/>
          </p:nvSpPr>
          <p:spPr>
            <a:xfrm>
              <a:off x="6429045" y="4864923"/>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TextBox 18"/>
            <p:cNvSpPr txBox="1"/>
            <p:nvPr/>
          </p:nvSpPr>
          <p:spPr>
            <a:xfrm>
              <a:off x="6916691" y="5142970"/>
              <a:ext cx="2678137"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WAN (</a:t>
              </a:r>
              <a:r>
                <a:rPr lang="id-ID" sz="2000" b="1" i="1" dirty="0">
                  <a:latin typeface="Cambria" panose="02040503050406030204" pitchFamily="18" charset="0"/>
                  <a:ea typeface="Cambria" panose="02040503050406030204" pitchFamily="18" charset="0"/>
                </a:rPr>
                <a:t>Wide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spTree>
    <p:extLst>
      <p:ext uri="{BB962C8B-B14F-4D97-AF65-F5344CB8AC3E}">
        <p14:creationId xmlns:p14="http://schemas.microsoft.com/office/powerpoint/2010/main" val="5120230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892610" y="2371104"/>
            <a:ext cx="3426155" cy="348568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AN merupakan jaringan dengan daya jangkau area yang terbatas, biasanya terhubung melalui gelombang radio dengan jarak maksimal 10 m. Contoh penerapan tekonologi PAN adalah pada </a:t>
            </a:r>
            <a:r>
              <a:rPr lang="id-ID" sz="2000" i="1" dirty="0">
                <a:latin typeface="Cambria" panose="02040503050406030204" pitchFamily="18" charset="0"/>
                <a:ea typeface="Cambria" panose="02040503050406030204" pitchFamily="18" charset="0"/>
              </a:rPr>
              <a:t>mouse wireless </a:t>
            </a:r>
            <a:r>
              <a:rPr lang="id-ID" sz="2000" dirty="0">
                <a:latin typeface="Cambria" panose="02040503050406030204" pitchFamily="18" charset="0"/>
                <a:ea typeface="Cambria" panose="02040503050406030204" pitchFamily="18" charset="0"/>
              </a:rPr>
              <a:t>yang menggunakan jaringan </a:t>
            </a:r>
            <a:r>
              <a:rPr lang="id-ID" sz="2000" i="1" dirty="0">
                <a:latin typeface="Cambria" panose="02040503050406030204" pitchFamily="18" charset="0"/>
                <a:ea typeface="Cambria" panose="02040503050406030204" pitchFamily="18" charset="0"/>
              </a:rPr>
              <a:t>bluetooth </a:t>
            </a:r>
            <a:r>
              <a:rPr lang="id-ID" sz="2000" dirty="0">
                <a:latin typeface="Cambria" panose="02040503050406030204" pitchFamily="18" charset="0"/>
                <a:ea typeface="Cambria" panose="02040503050406030204" pitchFamily="18" charset="0"/>
              </a:rPr>
              <a:t>sebagai perantara input ke komputer.</a:t>
            </a:r>
          </a:p>
        </p:txBody>
      </p:sp>
      <p:sp>
        <p:nvSpPr>
          <p:cNvPr id="8" name="Content Placeholder 2"/>
          <p:cNvSpPr txBox="1">
            <a:spLocks/>
          </p:cNvSpPr>
          <p:nvPr/>
        </p:nvSpPr>
        <p:spPr>
          <a:xfrm>
            <a:off x="7371117" y="5353022"/>
            <a:ext cx="2128484"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Konsep </a:t>
            </a:r>
            <a:r>
              <a:rPr lang="id-ID" sz="2000" dirty="0" smtClean="0">
                <a:latin typeface="Cambria" panose="02040503050406030204" pitchFamily="18" charset="0"/>
                <a:ea typeface="Cambria" panose="02040503050406030204" pitchFamily="18" charset="0"/>
              </a:rPr>
              <a:t>PAN</a:t>
            </a:r>
            <a:endParaRPr lang="id-ID" sz="2000" dirty="0">
              <a:latin typeface="Cambria" panose="02040503050406030204" pitchFamily="18" charset="0"/>
              <a:ea typeface="Cambria" panose="02040503050406030204" pitchFamily="18" charset="0"/>
            </a:endParaRPr>
          </a:p>
        </p:txBody>
      </p:sp>
      <p:sp>
        <p:nvSpPr>
          <p:cNvPr id="5" name="Google Shape;5478;p45">
            <a:extLst>
              <a:ext uri="{FF2B5EF4-FFF2-40B4-BE49-F238E27FC236}">
                <a16:creationId xmlns:a16="http://schemas.microsoft.com/office/drawing/2014/main" xmlns="" id="{9F227F76-3F95-B831-2A5A-72030BB4DA6E}"/>
              </a:ext>
            </a:extLst>
          </p:cNvPr>
          <p:cNvSpPr/>
          <p:nvPr/>
        </p:nvSpPr>
        <p:spPr>
          <a:xfrm>
            <a:off x="892610" y="886005"/>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TextBox 8"/>
          <p:cNvSpPr txBox="1"/>
          <p:nvPr/>
        </p:nvSpPr>
        <p:spPr>
          <a:xfrm>
            <a:off x="1310203" y="1166746"/>
            <a:ext cx="2649090" cy="707886"/>
          </a:xfrm>
          <a:prstGeom prst="rect">
            <a:avLst/>
          </a:prstGeom>
          <a:noFill/>
        </p:spPr>
        <p:txBody>
          <a:bodyPr wrap="square" rtlCol="0">
            <a:spAutoFit/>
          </a:bodyPr>
          <a:lstStyle/>
          <a:p>
            <a:pPr lvl="0" algn="ctr"/>
            <a:r>
              <a:rPr lang="id-ID" sz="2000" b="1" dirty="0">
                <a:latin typeface="Cambria" panose="02040503050406030204" pitchFamily="18" charset="0"/>
                <a:ea typeface="Cambria" panose="02040503050406030204" pitchFamily="18" charset="0"/>
              </a:rPr>
              <a:t>PAN (</a:t>
            </a:r>
            <a:r>
              <a:rPr lang="id-ID" sz="2000" b="1" i="1" dirty="0">
                <a:latin typeface="Cambria" panose="02040503050406030204" pitchFamily="18" charset="0"/>
                <a:ea typeface="Cambria" panose="02040503050406030204" pitchFamily="18" charset="0"/>
              </a:rPr>
              <a:t>Personal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527" y="1636238"/>
            <a:ext cx="6555505" cy="3428752"/>
          </a:xfrm>
          <a:prstGeom prst="rect">
            <a:avLst/>
          </a:prstGeom>
        </p:spPr>
      </p:pic>
    </p:spTree>
    <p:extLst>
      <p:ext uri="{BB962C8B-B14F-4D97-AF65-F5344CB8AC3E}">
        <p14:creationId xmlns:p14="http://schemas.microsoft.com/office/powerpoint/2010/main" val="1547591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228310"/>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 name="Content Placeholder 2"/>
          <p:cNvSpPr txBox="1">
            <a:spLocks/>
          </p:cNvSpPr>
          <p:nvPr/>
        </p:nvSpPr>
        <p:spPr>
          <a:xfrm>
            <a:off x="1001399" y="1333533"/>
            <a:ext cx="10173967" cy="3840427"/>
          </a:xfrm>
          <a:prstGeom prst="roundRect">
            <a:avLst/>
          </a:prstGeom>
          <a:solidFill>
            <a:srgbClr val="FBE5D6"/>
          </a:solidFill>
          <a:ln w="76200">
            <a:solidFill>
              <a:srgbClr val="F5BC95"/>
            </a:solidFill>
            <a:prstDash val="sysDash"/>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eunggulan penggunaan teknologi PAN dalam jaringan:</a:t>
            </a:r>
          </a:p>
          <a:p>
            <a:pPr algn="just">
              <a:buFont typeface="+mj-lt"/>
              <a:buAutoNum type="arabicParenR"/>
            </a:pPr>
            <a:r>
              <a:rPr lang="id-ID" sz="2000" dirty="0">
                <a:latin typeface="Cambria" panose="02040503050406030204" pitchFamily="18" charset="0"/>
                <a:ea typeface="Cambria" panose="02040503050406030204" pitchFamily="18" charset="0"/>
              </a:rPr>
              <a:t>Konsumsi daya listrik rendah sehingga perangkat lebih awet.</a:t>
            </a:r>
          </a:p>
          <a:p>
            <a:pPr algn="just">
              <a:buFont typeface="+mj-lt"/>
              <a:buAutoNum type="arabicParenR"/>
            </a:pPr>
            <a:r>
              <a:rPr lang="id-ID" sz="2000" dirty="0">
                <a:latin typeface="Cambria" panose="02040503050406030204" pitchFamily="18" charset="0"/>
                <a:ea typeface="Cambria" panose="02040503050406030204" pitchFamily="18" charset="0"/>
              </a:rPr>
              <a:t>Fleksibel karena perangkat tidak membutuhkan media sambungan seperti kabel dan dapat disambungkan di mana saja tanpa terbatas objek seperti dinding.</a:t>
            </a:r>
          </a:p>
          <a:p>
            <a:pPr algn="just">
              <a:buFont typeface="+mj-lt"/>
              <a:buAutoNum type="arabicParenR"/>
            </a:pPr>
            <a:r>
              <a:rPr lang="id-ID" sz="2000" dirty="0">
                <a:latin typeface="Cambria" panose="02040503050406030204" pitchFamily="18" charset="0"/>
                <a:ea typeface="Cambria" panose="02040503050406030204" pitchFamily="18" charset="0"/>
              </a:rPr>
              <a:t>Sederhana dalam instalansi dan kecepatan akses data relatif tinggi untuk data berukuran kecil dalam jarak tertentu.</a:t>
            </a:r>
          </a:p>
          <a:p>
            <a:pPr algn="just">
              <a:buFont typeface="+mj-lt"/>
              <a:buAutoNum type="arabicParenR"/>
            </a:pPr>
            <a:r>
              <a:rPr lang="id-ID" sz="2000" dirty="0">
                <a:latin typeface="Cambria" panose="02040503050406030204" pitchFamily="18" charset="0"/>
                <a:ea typeface="Cambria" panose="02040503050406030204" pitchFamily="18" charset="0"/>
              </a:rPr>
              <a:t>Biaya lebih murah dibandingkan sistem LAN dan WAN.</a:t>
            </a:r>
          </a:p>
          <a:p>
            <a:pPr algn="just">
              <a:buFont typeface="+mj-lt"/>
              <a:buAutoNum type="arabicParenR"/>
            </a:pPr>
            <a:r>
              <a:rPr lang="id-ID" sz="2000" dirty="0">
                <a:latin typeface="Cambria" panose="02040503050406030204" pitchFamily="18" charset="0"/>
                <a:ea typeface="Cambria" panose="02040503050406030204" pitchFamily="18" charset="0"/>
              </a:rPr>
              <a:t>Dapat diterapkan dalam berbagai jenis topologi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703165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552907" y="2344390"/>
            <a:ext cx="4067234" cy="365000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L</a:t>
            </a:r>
            <a:r>
              <a:rPr lang="id-ID" sz="2000" dirty="0">
                <a:latin typeface="Cambria" panose="02040503050406030204" pitchFamily="18" charset="0"/>
                <a:ea typeface="Cambria" panose="02040503050406030204" pitchFamily="18" charset="0"/>
              </a:rPr>
              <a:t>AN atau jaringan lokal merupakan sekempulan peranti jaringan yang terhubung satu sama lain melalui media transmisi dengan jangkauan 100 m–2 km. LAN memiliki kemampuan transfer data antara 1–100 Mbps. Jaringan ini biasa diimplementasikan dalam ruangan tertutup atau area terbuka dengan jarak tertentu, seperti kantor, gedung, laboratorium, dan sekolah.</a:t>
            </a:r>
          </a:p>
        </p:txBody>
      </p:sp>
      <p:sp>
        <p:nvSpPr>
          <p:cNvPr id="8" name="Content Placeholder 2"/>
          <p:cNvSpPr txBox="1">
            <a:spLocks/>
          </p:cNvSpPr>
          <p:nvPr/>
        </p:nvSpPr>
        <p:spPr>
          <a:xfrm>
            <a:off x="6860614" y="4434326"/>
            <a:ext cx="3219045"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smtClean="0">
                <a:latin typeface="Cambria" panose="02040503050406030204" pitchFamily="18" charset="0"/>
                <a:ea typeface="Cambria" panose="02040503050406030204" pitchFamily="18" charset="0"/>
              </a:rPr>
              <a:t>Konsep </a:t>
            </a:r>
            <a:r>
              <a:rPr lang="en-US" sz="2000" dirty="0">
                <a:latin typeface="Cambria" panose="02040503050406030204" pitchFamily="18" charset="0"/>
                <a:ea typeface="Cambria" panose="02040503050406030204" pitchFamily="18" charset="0"/>
              </a:rPr>
              <a:t>L</a:t>
            </a:r>
            <a:r>
              <a:rPr lang="id-ID" sz="2000" dirty="0" smtClean="0">
                <a:latin typeface="Cambria" panose="02040503050406030204" pitchFamily="18" charset="0"/>
                <a:ea typeface="Cambria" panose="02040503050406030204" pitchFamily="18" charset="0"/>
              </a:rPr>
              <a:t>AN</a:t>
            </a:r>
            <a:endParaRPr lang="id-ID" sz="2000" dirty="0">
              <a:latin typeface="Cambria" panose="02040503050406030204" pitchFamily="18" charset="0"/>
              <a:ea typeface="Cambria" panose="020405030504060302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854284" y="923419"/>
            <a:ext cx="3464481" cy="1210468"/>
            <a:chOff x="6348997" y="2873071"/>
            <a:chExt cx="3464481" cy="1210468"/>
          </a:xfrm>
        </p:grpSpPr>
        <p:sp>
          <p:nvSpPr>
            <p:cNvPr id="11" name="Google Shape;50;p11">
              <a:extLst>
                <a:ext uri="{FF2B5EF4-FFF2-40B4-BE49-F238E27FC236}">
                  <a16:creationId xmlns:a16="http://schemas.microsoft.com/office/drawing/2014/main" xmlns="" id="{FAA0A979-D5B4-55D9-237D-14F117A3DF39}"/>
                </a:ext>
              </a:extLst>
            </p:cNvPr>
            <p:cNvSpPr/>
            <p:nvPr/>
          </p:nvSpPr>
          <p:spPr>
            <a:xfrm rot="10962733">
              <a:off x="6348997" y="2873071"/>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TextBox 11"/>
            <p:cNvSpPr txBox="1"/>
            <p:nvPr/>
          </p:nvSpPr>
          <p:spPr>
            <a:xfrm>
              <a:off x="6567646" y="3069897"/>
              <a:ext cx="3027182"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LAN (</a:t>
              </a:r>
              <a:r>
                <a:rPr lang="id-ID" sz="2000" b="1" i="1" dirty="0">
                  <a:latin typeface="Cambria" panose="02040503050406030204" pitchFamily="18" charset="0"/>
                  <a:ea typeface="Cambria" panose="02040503050406030204" pitchFamily="18" charset="0"/>
                </a:rPr>
                <a:t>Local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sp>
        <p:nvSpPr>
          <p:cNvPr id="2" name="Rectangle 2"/>
          <p:cNvSpPr>
            <a:spLocks noChangeArrowheads="1"/>
          </p:cNvSpPr>
          <p:nvPr/>
        </p:nvSpPr>
        <p:spPr bwMode="auto">
          <a:xfrm>
            <a:off x="6740526" y="2306608"/>
            <a:ext cx="1689157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4148501928"/>
              </p:ext>
            </p:extLst>
          </p:nvPr>
        </p:nvGraphicFramePr>
        <p:xfrm>
          <a:off x="5265618" y="1330037"/>
          <a:ext cx="5896066" cy="3049689"/>
        </p:xfrm>
        <a:graphic>
          <a:graphicData uri="http://schemas.openxmlformats.org/presentationml/2006/ole">
            <mc:AlternateContent xmlns:mc="http://schemas.openxmlformats.org/markup-compatibility/2006">
              <mc:Choice xmlns:v="urn:schemas-microsoft-com:vml" Requires="v">
                <p:oleObj spid="_x0000_s6170" r:id="rId4" imgW="7071502" imgH="3649870" progId="Visio.Drawing.15">
                  <p:embed/>
                </p:oleObj>
              </mc:Choice>
              <mc:Fallback>
                <p:oleObj r:id="rId4" imgW="7071502" imgH="364987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5618" y="1330037"/>
                        <a:ext cx="5896066" cy="3049689"/>
                      </a:xfrm>
                      <a:prstGeom prst="rect">
                        <a:avLst/>
                      </a:prstGeom>
                      <a:noFill/>
                    </p:spPr>
                  </p:pic>
                </p:oleObj>
              </mc:Fallback>
            </mc:AlternateContent>
          </a:graphicData>
        </a:graphic>
      </p:graphicFrame>
    </p:spTree>
    <p:extLst>
      <p:ext uri="{BB962C8B-B14F-4D97-AF65-F5344CB8AC3E}">
        <p14:creationId xmlns:p14="http://schemas.microsoft.com/office/powerpoint/2010/main" val="2696359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28310"/>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Content Placeholder 2"/>
          <p:cNvSpPr txBox="1">
            <a:spLocks/>
          </p:cNvSpPr>
          <p:nvPr/>
        </p:nvSpPr>
        <p:spPr>
          <a:xfrm>
            <a:off x="1001399" y="1780920"/>
            <a:ext cx="10173967" cy="2945650"/>
          </a:xfrm>
          <a:prstGeom prst="roundRect">
            <a:avLst/>
          </a:prstGeom>
          <a:solidFill>
            <a:srgbClr val="FFECB4"/>
          </a:solidFill>
          <a:ln w="76200">
            <a:solidFill>
              <a:schemeClr val="accent4">
                <a:lumMod val="75000"/>
              </a:schemeClr>
            </a:solidFill>
            <a:prstDash val="sysDash"/>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Karakteristik LAN</a:t>
            </a:r>
            <a:r>
              <a:rPr lang="id-ID" sz="2000" dirty="0">
                <a:latin typeface="Cambria" panose="02040503050406030204" pitchFamily="18" charset="0"/>
                <a:ea typeface="Cambria" panose="02040503050406030204" pitchFamily="18" charset="0"/>
              </a:rPr>
              <a:t>:</a:t>
            </a:r>
          </a:p>
          <a:p>
            <a:pPr>
              <a:buFont typeface="+mj-lt"/>
              <a:buAutoNum type="arabicParenR"/>
            </a:pPr>
            <a:r>
              <a:rPr lang="id-ID" sz="2000" dirty="0">
                <a:latin typeface="Cambria" panose="02040503050406030204" pitchFamily="18" charset="0"/>
                <a:ea typeface="Cambria" panose="02040503050406030204" pitchFamily="18" charset="0"/>
              </a:rPr>
              <a:t>Kecepatan transfer data tinggi, antara 100 Mbps hingga 1 Gbps.</a:t>
            </a:r>
          </a:p>
          <a:p>
            <a:pPr>
              <a:buFont typeface="+mj-lt"/>
              <a:buAutoNum type="arabicParenR"/>
            </a:pPr>
            <a:r>
              <a:rPr lang="id-ID" sz="2000" dirty="0">
                <a:latin typeface="Cambria" panose="02040503050406030204" pitchFamily="18" charset="0"/>
                <a:ea typeface="Cambria" panose="02040503050406030204" pitchFamily="18" charset="0"/>
              </a:rPr>
              <a:t>Jangkauan lebih luas dibandingkan PAN.</a:t>
            </a:r>
          </a:p>
          <a:p>
            <a:pPr>
              <a:buFont typeface="+mj-lt"/>
              <a:buAutoNum type="arabicParenR"/>
            </a:pPr>
            <a:r>
              <a:rPr lang="id-ID" sz="2000" dirty="0">
                <a:latin typeface="Cambria" panose="02040503050406030204" pitchFamily="18" charset="0"/>
                <a:ea typeface="Cambria" panose="02040503050406030204" pitchFamily="18" charset="0"/>
              </a:rPr>
              <a:t>Biaya instalansi lebih murah ketika diterapkan pada banyak perangkat jaringan.</a:t>
            </a:r>
          </a:p>
          <a:p>
            <a:pPr>
              <a:buFont typeface="+mj-lt"/>
              <a:buAutoNum type="arabicParenR"/>
            </a:pPr>
            <a:r>
              <a:rPr lang="id-ID" sz="2000" dirty="0">
                <a:latin typeface="Cambria" panose="02040503050406030204" pitchFamily="18" charset="0"/>
                <a:ea typeface="Cambria" panose="02040503050406030204" pitchFamily="18" charset="0"/>
              </a:rPr>
              <a:t>Tidak membutuhkan jasa provider untuk menghubungkan perangkat-perangkat dalam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9366200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4345462" y="539502"/>
            <a:ext cx="7008338" cy="147015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M</a:t>
            </a:r>
            <a:r>
              <a:rPr lang="id-ID" sz="2000" dirty="0">
                <a:latin typeface="Cambria" panose="02040503050406030204" pitchFamily="18" charset="0"/>
                <a:ea typeface="Cambria" panose="02040503050406030204" pitchFamily="18" charset="0"/>
              </a:rPr>
              <a:t>AN merupakan jaringan komputer dengan jarak atau radius media transmisi antara 10 hingga 50 km. Secara struktur, MAN terdiri atas beberapa LAN yang saling terhubung. Teknologi MAN sering digunakan untuk sambungan jarak jauh</a:t>
            </a:r>
          </a:p>
        </p:txBody>
      </p:sp>
      <p:sp>
        <p:nvSpPr>
          <p:cNvPr id="8" name="Content Placeholder 2"/>
          <p:cNvSpPr txBox="1">
            <a:spLocks/>
          </p:cNvSpPr>
          <p:nvPr/>
        </p:nvSpPr>
        <p:spPr>
          <a:xfrm>
            <a:off x="3880359" y="6028436"/>
            <a:ext cx="4416046" cy="377363"/>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Konsep </a:t>
            </a:r>
            <a:r>
              <a:rPr lang="en-US" sz="2000" dirty="0">
                <a:solidFill>
                  <a:prstClr val="black"/>
                </a:solidFill>
                <a:latin typeface="Cambria" panose="02040503050406030204" pitchFamily="18" charset="0"/>
                <a:ea typeface="Cambria" panose="02040503050406030204" pitchFamily="18" charset="0"/>
              </a:rPr>
              <a:t>M</a:t>
            </a:r>
            <a:r>
              <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AN.</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854282" y="616302"/>
            <a:ext cx="3464481" cy="1210468"/>
            <a:chOff x="1668347" y="4891679"/>
            <a:chExt cx="3464481" cy="1210468"/>
          </a:xfrm>
        </p:grpSpPr>
        <p:sp>
          <p:nvSpPr>
            <p:cNvPr id="13" name="Google Shape;50;p11">
              <a:extLst>
                <a:ext uri="{FF2B5EF4-FFF2-40B4-BE49-F238E27FC236}">
                  <a16:creationId xmlns:a16="http://schemas.microsoft.com/office/drawing/2014/main" xmlns="" id="{FAA0A979-D5B4-55D9-237D-14F117A3DF39}"/>
                </a:ext>
              </a:extLst>
            </p:cNvPr>
            <p:cNvSpPr/>
            <p:nvPr/>
          </p:nvSpPr>
          <p:spPr>
            <a:xfrm rot="10962733">
              <a:off x="1668347" y="4891679"/>
              <a:ext cx="3464481" cy="1210468"/>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1">
                <a:lumMod val="40000"/>
                <a:lumOff val="60000"/>
                <a:alpha val="49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TextBox 13"/>
            <p:cNvSpPr txBox="1"/>
            <p:nvPr/>
          </p:nvSpPr>
          <p:spPr>
            <a:xfrm>
              <a:off x="2030878" y="5065537"/>
              <a:ext cx="2825341"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MAN (</a:t>
              </a:r>
              <a:r>
                <a:rPr lang="id-ID" sz="2000" b="1" i="1" dirty="0">
                  <a:latin typeface="Cambria" panose="02040503050406030204" pitchFamily="18" charset="0"/>
                  <a:ea typeface="Cambria" panose="02040503050406030204" pitchFamily="18" charset="0"/>
                </a:rPr>
                <a:t>Metropolitan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sp>
        <p:nvSpPr>
          <p:cNvPr id="4" name="Rectangle 3"/>
          <p:cNvSpPr/>
          <p:nvPr/>
        </p:nvSpPr>
        <p:spPr>
          <a:xfrm>
            <a:off x="827582" y="1854795"/>
            <a:ext cx="10526217" cy="1015663"/>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antarkantor antarkantor atau organisasi yang masih dalam satu sistem manajemen, dengan tujuan untuk menyinkronkan sistem informasi, memudahkan pengontrolan, dan membuat sistem yang terpusat.</a:t>
            </a:r>
          </a:p>
        </p:txBody>
      </p:sp>
      <p:sp>
        <p:nvSpPr>
          <p:cNvPr id="2" name="Rectangle 2"/>
          <p:cNvSpPr>
            <a:spLocks noChangeArrowheads="1"/>
          </p:cNvSpPr>
          <p:nvPr/>
        </p:nvSpPr>
        <p:spPr bwMode="auto">
          <a:xfrm>
            <a:off x="3287486" y="30611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46830643"/>
              </p:ext>
            </p:extLst>
          </p:nvPr>
        </p:nvGraphicFramePr>
        <p:xfrm>
          <a:off x="3226120" y="2801909"/>
          <a:ext cx="5724525" cy="3257550"/>
        </p:xfrm>
        <a:graphic>
          <a:graphicData uri="http://schemas.openxmlformats.org/presentationml/2006/ole">
            <mc:AlternateContent xmlns:mc="http://schemas.openxmlformats.org/markup-compatibility/2006">
              <mc:Choice xmlns:v="urn:schemas-microsoft-com:vml" Requires="v">
                <p:oleObj spid="_x0000_s7194" r:id="rId4" imgW="8344006" imgH="4754927" progId="Visio.Drawing.15">
                  <p:embed/>
                </p:oleObj>
              </mc:Choice>
              <mc:Fallback>
                <p:oleObj r:id="rId4" imgW="8344006" imgH="4754927"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6120" y="2801909"/>
                        <a:ext cx="5724525" cy="325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499885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4526875" y="893968"/>
            <a:ext cx="6661825" cy="1417432"/>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W</a:t>
            </a:r>
            <a:r>
              <a:rPr lang="id-ID" sz="2000" dirty="0">
                <a:latin typeface="Cambria" panose="02040503050406030204" pitchFamily="18" charset="0"/>
                <a:ea typeface="Cambria" panose="02040503050406030204" pitchFamily="18" charset="0"/>
              </a:rPr>
              <a:t>AN merupakan jaringan dalam skala besar dengan jangkauan mencakup seluruh dunia. Suatu jaringan dikatakan sebagai WAN, jika mempunyai panjang media transmisi lebih dari 100 km.</a:t>
            </a:r>
          </a:p>
        </p:txBody>
      </p:sp>
      <p:sp>
        <p:nvSpPr>
          <p:cNvPr id="8" name="Content Placeholder 2"/>
          <p:cNvSpPr txBox="1">
            <a:spLocks/>
          </p:cNvSpPr>
          <p:nvPr/>
        </p:nvSpPr>
        <p:spPr>
          <a:xfrm>
            <a:off x="4299601" y="5703181"/>
            <a:ext cx="3401362" cy="57606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Konsep </a:t>
            </a:r>
            <a:r>
              <a:rPr lang="en-US" sz="2000" dirty="0">
                <a:solidFill>
                  <a:prstClr val="black"/>
                </a:solidFill>
                <a:latin typeface="Cambria" panose="02040503050406030204" pitchFamily="18" charset="0"/>
                <a:ea typeface="Cambria" panose="02040503050406030204" pitchFamily="18" charset="0"/>
              </a:rPr>
              <a:t>W</a:t>
            </a:r>
            <a:r>
              <a:rPr kumimoji="0" lang="id-ID" sz="2000" b="0"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AN</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873446" y="893968"/>
            <a:ext cx="3426155" cy="1269369"/>
            <a:chOff x="6429045" y="4864923"/>
            <a:chExt cx="3426155" cy="1269369"/>
          </a:xfrm>
        </p:grpSpPr>
        <p:sp>
          <p:nvSpPr>
            <p:cNvPr id="13" name="Google Shape;5478;p45">
              <a:extLst>
                <a:ext uri="{FF2B5EF4-FFF2-40B4-BE49-F238E27FC236}">
                  <a16:creationId xmlns:a16="http://schemas.microsoft.com/office/drawing/2014/main" xmlns="" id="{9F227F76-3F95-B831-2A5A-72030BB4DA6E}"/>
                </a:ext>
              </a:extLst>
            </p:cNvPr>
            <p:cNvSpPr/>
            <p:nvPr/>
          </p:nvSpPr>
          <p:spPr>
            <a:xfrm>
              <a:off x="6429045" y="4864923"/>
              <a:ext cx="3426155" cy="1269369"/>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TextBox 13"/>
            <p:cNvSpPr txBox="1"/>
            <p:nvPr/>
          </p:nvSpPr>
          <p:spPr>
            <a:xfrm>
              <a:off x="6916691" y="5142970"/>
              <a:ext cx="2678137" cy="707886"/>
            </a:xfrm>
            <a:prstGeom prst="rect">
              <a:avLst/>
            </a:prstGeom>
            <a:no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WAN (</a:t>
              </a:r>
              <a:r>
                <a:rPr lang="id-ID" sz="2000" b="1" i="1" dirty="0">
                  <a:latin typeface="Cambria" panose="02040503050406030204" pitchFamily="18" charset="0"/>
                  <a:ea typeface="Cambria" panose="02040503050406030204" pitchFamily="18" charset="0"/>
                </a:rPr>
                <a:t>Wide Area Network</a:t>
              </a:r>
              <a:r>
                <a:rPr lang="id-ID" sz="2000" b="1" dirty="0">
                  <a:latin typeface="Cambria" panose="02040503050406030204" pitchFamily="18" charset="0"/>
                  <a:ea typeface="Cambria" panose="02040503050406030204" pitchFamily="18" charset="0"/>
                </a:rPr>
                <a:t>)</a:t>
              </a:r>
              <a:r>
                <a:rPr lang="en-US" sz="2000" b="1" dirty="0">
                  <a:latin typeface="Cambria" panose="02040503050406030204" pitchFamily="18" charset="0"/>
                  <a:ea typeface="Cambria" panose="02040503050406030204" pitchFamily="18" charset="0"/>
                </a:rPr>
                <a:t>  </a:t>
              </a:r>
            </a:p>
          </p:txBody>
        </p:sp>
      </p:grpSp>
      <p:sp>
        <p:nvSpPr>
          <p:cNvPr id="2" name="Rectangle 2"/>
          <p:cNvSpPr>
            <a:spLocks noChangeArrowheads="1"/>
          </p:cNvSpPr>
          <p:nvPr/>
        </p:nvSpPr>
        <p:spPr bwMode="auto">
          <a:xfrm>
            <a:off x="3113314" y="25185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301501296"/>
              </p:ext>
            </p:extLst>
          </p:nvPr>
        </p:nvGraphicFramePr>
        <p:xfrm>
          <a:off x="2938463" y="2342710"/>
          <a:ext cx="5724525" cy="3343275"/>
        </p:xfrm>
        <a:graphic>
          <a:graphicData uri="http://schemas.openxmlformats.org/presentationml/2006/ole">
            <mc:AlternateContent xmlns:mc="http://schemas.openxmlformats.org/markup-compatibility/2006">
              <mc:Choice xmlns:v="urn:schemas-microsoft-com:vml" Requires="v">
                <p:oleObj spid="_x0000_s8218" r:id="rId4" imgW="10058400" imgH="5874831" progId="Visio.Drawing.15">
                  <p:embed/>
                </p:oleObj>
              </mc:Choice>
              <mc:Fallback>
                <p:oleObj r:id="rId4" imgW="10058400" imgH="5874831"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8463" y="2342710"/>
                        <a:ext cx="5724525" cy="3343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4244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99818" y="702602"/>
            <a:ext cx="10177130" cy="105611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jangkauan areanya, media transmisi yang digunakan dalam jaringan  dapat dilihat pada tabel berikut.</a:t>
            </a:r>
          </a:p>
        </p:txBody>
      </p:sp>
      <p:graphicFrame>
        <p:nvGraphicFramePr>
          <p:cNvPr id="2" name="Table 1"/>
          <p:cNvGraphicFramePr>
            <a:graphicFrameLocks noGrp="1"/>
          </p:cNvGraphicFramePr>
          <p:nvPr>
            <p:extLst>
              <p:ext uri="{D42A27DB-BD31-4B8C-83A1-F6EECF244321}">
                <p14:modId xmlns:p14="http://schemas.microsoft.com/office/powerpoint/2010/main" val="1912340196"/>
              </p:ext>
            </p:extLst>
          </p:nvPr>
        </p:nvGraphicFramePr>
        <p:xfrm>
          <a:off x="999818" y="1612899"/>
          <a:ext cx="10177130" cy="4485568"/>
        </p:xfrm>
        <a:graphic>
          <a:graphicData uri="http://schemas.openxmlformats.org/drawingml/2006/table">
            <a:tbl>
              <a:tblPr firstRow="1" bandRow="1">
                <a:tableStyleId>{E8B1032C-EA38-4F05-BA0D-38AFFFC7BED3}</a:tableStyleId>
              </a:tblPr>
              <a:tblGrid>
                <a:gridCol w="2208245">
                  <a:extLst>
                    <a:ext uri="{9D8B030D-6E8A-4147-A177-3AD203B41FA5}">
                      <a16:colId xmlns:a16="http://schemas.microsoft.com/office/drawing/2014/main" xmlns="" val="20000"/>
                    </a:ext>
                  </a:extLst>
                </a:gridCol>
                <a:gridCol w="1728192">
                  <a:extLst>
                    <a:ext uri="{9D8B030D-6E8A-4147-A177-3AD203B41FA5}">
                      <a16:colId xmlns:a16="http://schemas.microsoft.com/office/drawing/2014/main" xmlns="" val="20001"/>
                    </a:ext>
                  </a:extLst>
                </a:gridCol>
                <a:gridCol w="4320480">
                  <a:extLst>
                    <a:ext uri="{9D8B030D-6E8A-4147-A177-3AD203B41FA5}">
                      <a16:colId xmlns:a16="http://schemas.microsoft.com/office/drawing/2014/main" xmlns="" val="20002"/>
                    </a:ext>
                  </a:extLst>
                </a:gridCol>
                <a:gridCol w="1920213">
                  <a:extLst>
                    <a:ext uri="{9D8B030D-6E8A-4147-A177-3AD203B41FA5}">
                      <a16:colId xmlns:a16="http://schemas.microsoft.com/office/drawing/2014/main" xmlns="" val="20003"/>
                    </a:ext>
                  </a:extLst>
                </a:gridCol>
              </a:tblGrid>
              <a:tr h="598883">
                <a:tc>
                  <a:txBody>
                    <a:bodyPr/>
                    <a:lstStyle/>
                    <a:p>
                      <a:pPr algn="ctr"/>
                      <a:r>
                        <a:rPr lang="id-ID" sz="1900" dirty="0"/>
                        <a:t>Jarak Antarkomputer</a:t>
                      </a:r>
                    </a:p>
                  </a:txBody>
                  <a:tcPr marL="121920" marR="121920" marT="60960" marB="60960" anchor="ctr"/>
                </a:tc>
                <a:tc>
                  <a:txBody>
                    <a:bodyPr/>
                    <a:lstStyle/>
                    <a:p>
                      <a:pPr algn="ctr"/>
                      <a:r>
                        <a:rPr lang="id-ID" sz="1900" dirty="0"/>
                        <a:t>Lokasi/Area</a:t>
                      </a:r>
                    </a:p>
                  </a:txBody>
                  <a:tcPr marL="121920" marR="121920" marT="60960" marB="60960" anchor="ctr"/>
                </a:tc>
                <a:tc>
                  <a:txBody>
                    <a:bodyPr/>
                    <a:lstStyle/>
                    <a:p>
                      <a:pPr algn="ctr"/>
                      <a:r>
                        <a:rPr lang="id-ID" sz="1900" dirty="0"/>
                        <a:t>Media Transmisi</a:t>
                      </a:r>
                    </a:p>
                  </a:txBody>
                  <a:tcPr marL="121920" marR="121920" marT="60960" marB="60960" anchor="ctr"/>
                </a:tc>
                <a:tc>
                  <a:txBody>
                    <a:bodyPr/>
                    <a:lstStyle/>
                    <a:p>
                      <a:pPr algn="ctr"/>
                      <a:r>
                        <a:rPr lang="id-ID" sz="1900" dirty="0"/>
                        <a:t>Jenis</a:t>
                      </a:r>
                      <a:r>
                        <a:rPr lang="id-ID" sz="1900" baseline="0" dirty="0"/>
                        <a:t> Jaringan</a:t>
                      </a:r>
                      <a:endParaRPr lang="id-ID" sz="1900" dirty="0"/>
                    </a:p>
                  </a:txBody>
                  <a:tcPr marL="121920" marR="121920" marT="60960" marB="60960" anchor="ctr"/>
                </a:tc>
                <a:extLst>
                  <a:ext uri="{0D108BD9-81ED-4DB2-BD59-A6C34878D82A}">
                    <a16:rowId xmlns:a16="http://schemas.microsoft.com/office/drawing/2014/main" xmlns="" val="10000"/>
                  </a:ext>
                </a:extLst>
              </a:tr>
              <a:tr h="420352">
                <a:tc>
                  <a:txBody>
                    <a:bodyPr/>
                    <a:lstStyle/>
                    <a:p>
                      <a:pPr algn="ctr"/>
                      <a:r>
                        <a:rPr lang="id-ID" sz="1900" dirty="0"/>
                        <a:t>1–10 m</a:t>
                      </a:r>
                    </a:p>
                  </a:txBody>
                  <a:tcPr marL="121920" marR="121920" marT="60960" marB="60960"/>
                </a:tc>
                <a:tc>
                  <a:txBody>
                    <a:bodyPr/>
                    <a:lstStyle/>
                    <a:p>
                      <a:pPr algn="l"/>
                      <a:r>
                        <a:rPr lang="id-ID" sz="1900" dirty="0"/>
                        <a:t>Ruangan </a:t>
                      </a:r>
                    </a:p>
                  </a:txBody>
                  <a:tcPr marL="121920" marR="121920" marT="60960" marB="60960"/>
                </a:tc>
                <a:tc>
                  <a:txBody>
                    <a:bodyPr/>
                    <a:lstStyle/>
                    <a:p>
                      <a:pPr algn="l"/>
                      <a:r>
                        <a:rPr lang="id-ID" sz="1900" dirty="0"/>
                        <a:t>Kabel UTP/wireless LAN</a:t>
                      </a:r>
                    </a:p>
                  </a:txBody>
                  <a:tcPr marL="121920" marR="121920" marT="60960" marB="60960"/>
                </a:tc>
                <a:tc>
                  <a:txBody>
                    <a:bodyPr/>
                    <a:lstStyle/>
                    <a:p>
                      <a:pPr algn="l"/>
                      <a:r>
                        <a:rPr lang="id-ID" sz="1900" dirty="0"/>
                        <a:t>LAN </a:t>
                      </a:r>
                    </a:p>
                  </a:txBody>
                  <a:tcPr marL="121920" marR="121920" marT="60960" marB="60960"/>
                </a:tc>
                <a:extLst>
                  <a:ext uri="{0D108BD9-81ED-4DB2-BD59-A6C34878D82A}">
                    <a16:rowId xmlns:a16="http://schemas.microsoft.com/office/drawing/2014/main" xmlns="" val="10001"/>
                  </a:ext>
                </a:extLst>
              </a:tr>
              <a:tr h="598883">
                <a:tc>
                  <a:txBody>
                    <a:bodyPr/>
                    <a:lstStyle/>
                    <a:p>
                      <a:pPr algn="ctr"/>
                      <a:r>
                        <a:rPr lang="id-ID" sz="1900" dirty="0"/>
                        <a:t>100 m–1 km</a:t>
                      </a:r>
                    </a:p>
                  </a:txBody>
                  <a:tcPr marL="121920" marR="121920" marT="60960" marB="60960"/>
                </a:tc>
                <a:tc>
                  <a:txBody>
                    <a:bodyPr/>
                    <a:lstStyle/>
                    <a:p>
                      <a:pPr algn="l"/>
                      <a:r>
                        <a:rPr lang="id-ID" sz="1900" dirty="0"/>
                        <a:t>Gedung perkantoran</a:t>
                      </a:r>
                    </a:p>
                  </a:txBody>
                  <a:tcPr marL="121920" marR="121920" marT="60960" marB="60960"/>
                </a:tc>
                <a:tc>
                  <a:txBody>
                    <a:bodyPr/>
                    <a:lstStyle/>
                    <a:p>
                      <a:pPr algn="l"/>
                      <a:r>
                        <a:rPr lang="id-ID" sz="1900" dirty="0"/>
                        <a:t>Kabel UTP/kabel</a:t>
                      </a:r>
                      <a:r>
                        <a:rPr lang="id-ID" sz="1900" baseline="0" dirty="0"/>
                        <a:t> telepon</a:t>
                      </a:r>
                      <a:endParaRPr lang="id-ID" sz="1900" dirty="0"/>
                    </a:p>
                  </a:txBody>
                  <a:tcPr marL="121920" marR="121920" marT="60960" marB="60960"/>
                </a:tc>
                <a:tc>
                  <a:txBody>
                    <a:bodyPr/>
                    <a:lstStyle/>
                    <a:p>
                      <a:pPr algn="l"/>
                      <a:r>
                        <a:rPr lang="id-ID" sz="1900" dirty="0"/>
                        <a:t>LAN </a:t>
                      </a:r>
                    </a:p>
                  </a:txBody>
                  <a:tcPr marL="121920" marR="121920" marT="60960" marB="60960"/>
                </a:tc>
                <a:extLst>
                  <a:ext uri="{0D108BD9-81ED-4DB2-BD59-A6C34878D82A}">
                    <a16:rowId xmlns:a16="http://schemas.microsoft.com/office/drawing/2014/main" xmlns="" val="10002"/>
                  </a:ext>
                </a:extLst>
              </a:tr>
              <a:tr h="598883">
                <a:tc>
                  <a:txBody>
                    <a:bodyPr/>
                    <a:lstStyle/>
                    <a:p>
                      <a:pPr algn="ctr"/>
                      <a:r>
                        <a:rPr lang="id-ID" sz="1900" dirty="0"/>
                        <a:t>1–10 km</a:t>
                      </a:r>
                    </a:p>
                  </a:txBody>
                  <a:tcPr marL="121920" marR="121920" marT="60960" marB="60960"/>
                </a:tc>
                <a:tc>
                  <a:txBody>
                    <a:bodyPr/>
                    <a:lstStyle/>
                    <a:p>
                      <a:pPr algn="l"/>
                      <a:r>
                        <a:rPr lang="id-ID" sz="1900" dirty="0"/>
                        <a:t>Kota</a:t>
                      </a:r>
                    </a:p>
                  </a:txBody>
                  <a:tcPr marL="121920" marR="121920" marT="60960" marB="60960"/>
                </a:tc>
                <a:tc>
                  <a:txBody>
                    <a:bodyPr/>
                    <a:lstStyle/>
                    <a:p>
                      <a:pPr algn="l"/>
                      <a:r>
                        <a:rPr lang="id-ID" sz="1900" dirty="0"/>
                        <a:t>Kabel fiber optic/kabel telepon/gelombang</a:t>
                      </a:r>
                      <a:r>
                        <a:rPr lang="id-ID" sz="1900" baseline="0" dirty="0"/>
                        <a:t> radio</a:t>
                      </a:r>
                      <a:endParaRPr lang="id-ID" sz="1900" dirty="0"/>
                    </a:p>
                  </a:txBody>
                  <a:tcPr marL="121920" marR="121920" marT="60960" marB="60960"/>
                </a:tc>
                <a:tc>
                  <a:txBody>
                    <a:bodyPr/>
                    <a:lstStyle/>
                    <a:p>
                      <a:pPr algn="l"/>
                      <a:r>
                        <a:rPr lang="id-ID" sz="1900" dirty="0"/>
                        <a:t>MAN</a:t>
                      </a:r>
                    </a:p>
                  </a:txBody>
                  <a:tcPr marL="121920" marR="121920" marT="60960" marB="60960"/>
                </a:tc>
                <a:extLst>
                  <a:ext uri="{0D108BD9-81ED-4DB2-BD59-A6C34878D82A}">
                    <a16:rowId xmlns:a16="http://schemas.microsoft.com/office/drawing/2014/main" xmlns="" val="10003"/>
                  </a:ext>
                </a:extLst>
              </a:tr>
              <a:tr h="598883">
                <a:tc>
                  <a:txBody>
                    <a:bodyPr/>
                    <a:lstStyle/>
                    <a:p>
                      <a:pPr algn="ctr"/>
                      <a:r>
                        <a:rPr lang="id-ID" sz="1900" dirty="0"/>
                        <a:t>10–100 km</a:t>
                      </a:r>
                    </a:p>
                  </a:txBody>
                  <a:tcPr marL="121920" marR="121920" marT="60960" marB="60960"/>
                </a:tc>
                <a:tc>
                  <a:txBody>
                    <a:bodyPr/>
                    <a:lstStyle/>
                    <a:p>
                      <a:pPr algn="l"/>
                      <a:r>
                        <a:rPr lang="id-ID" sz="1900" dirty="0"/>
                        <a:t>Kebupaten,</a:t>
                      </a:r>
                      <a:r>
                        <a:rPr lang="id-ID" sz="1900" baseline="0" dirty="0"/>
                        <a:t> provinsi</a:t>
                      </a:r>
                      <a:endParaRPr lang="id-ID" sz="1900" dirty="0"/>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900" dirty="0"/>
                        <a:t>Kabel fiber optic/gelombang</a:t>
                      </a:r>
                      <a:r>
                        <a:rPr lang="id-ID" sz="1900" baseline="0" dirty="0"/>
                        <a:t> radio</a:t>
                      </a:r>
                      <a:endParaRPr lang="id-ID" sz="1900" dirty="0"/>
                    </a:p>
                  </a:txBody>
                  <a:tcPr marL="121920" marR="121920" marT="60960" marB="60960"/>
                </a:tc>
                <a:tc>
                  <a:txBody>
                    <a:bodyPr/>
                    <a:lstStyle/>
                    <a:p>
                      <a:pPr algn="l"/>
                      <a:r>
                        <a:rPr lang="id-ID" sz="1900" dirty="0"/>
                        <a:t>MAN</a:t>
                      </a:r>
                    </a:p>
                  </a:txBody>
                  <a:tcPr marL="121920" marR="121920" marT="60960" marB="60960"/>
                </a:tc>
                <a:extLst>
                  <a:ext uri="{0D108BD9-81ED-4DB2-BD59-A6C34878D82A}">
                    <a16:rowId xmlns:a16="http://schemas.microsoft.com/office/drawing/2014/main" xmlns="" val="10004"/>
                  </a:ext>
                </a:extLst>
              </a:tr>
              <a:tr h="420352">
                <a:tc>
                  <a:txBody>
                    <a:bodyPr/>
                    <a:lstStyle/>
                    <a:p>
                      <a:pPr algn="ctr"/>
                      <a:r>
                        <a:rPr lang="id-ID" sz="1900" dirty="0"/>
                        <a:t>&gt;= 100 km</a:t>
                      </a:r>
                    </a:p>
                  </a:txBody>
                  <a:tcPr marL="121920" marR="121920" marT="60960" marB="60960"/>
                </a:tc>
                <a:tc>
                  <a:txBody>
                    <a:bodyPr/>
                    <a:lstStyle/>
                    <a:p>
                      <a:pPr algn="l"/>
                      <a:r>
                        <a:rPr lang="id-ID" sz="1900" dirty="0"/>
                        <a:t>Negara</a:t>
                      </a:r>
                    </a:p>
                  </a:txBody>
                  <a:tcPr marL="121920" marR="121920" marT="60960" marB="60960"/>
                </a:tc>
                <a:tc>
                  <a:txBody>
                    <a:bodyPr/>
                    <a:lstStyle/>
                    <a:p>
                      <a:pPr algn="l"/>
                      <a:r>
                        <a:rPr lang="id-ID" sz="1900" dirty="0"/>
                        <a:t>Kabel fiber optic/satelit</a:t>
                      </a:r>
                    </a:p>
                  </a:txBody>
                  <a:tcPr marL="121920" marR="121920" marT="60960" marB="60960"/>
                </a:tc>
                <a:tc>
                  <a:txBody>
                    <a:bodyPr/>
                    <a:lstStyle/>
                    <a:p>
                      <a:pPr algn="l"/>
                      <a:r>
                        <a:rPr lang="id-ID" sz="1900" dirty="0"/>
                        <a:t>WAN</a:t>
                      </a:r>
                    </a:p>
                  </a:txBody>
                  <a:tcPr marL="121920" marR="121920" marT="60960" marB="60960"/>
                </a:tc>
                <a:extLst>
                  <a:ext uri="{0D108BD9-81ED-4DB2-BD59-A6C34878D82A}">
                    <a16:rowId xmlns:a16="http://schemas.microsoft.com/office/drawing/2014/main" xmlns="" val="10005"/>
                  </a:ext>
                </a:extLst>
              </a:tr>
              <a:tr h="420352">
                <a:tc>
                  <a:txBody>
                    <a:bodyPr/>
                    <a:lstStyle/>
                    <a:p>
                      <a:pPr algn="ctr"/>
                      <a:r>
                        <a:rPr lang="id-ID" sz="1900" dirty="0"/>
                        <a:t>&gt;= 1.000 km</a:t>
                      </a:r>
                    </a:p>
                  </a:txBody>
                  <a:tcPr marL="121920" marR="121920" marT="60960" marB="60960"/>
                </a:tc>
                <a:tc>
                  <a:txBody>
                    <a:bodyPr/>
                    <a:lstStyle/>
                    <a:p>
                      <a:pPr algn="l"/>
                      <a:r>
                        <a:rPr lang="id-ID" sz="1900" dirty="0"/>
                        <a:t>Benua</a:t>
                      </a:r>
                    </a:p>
                  </a:txBody>
                  <a:tcPr marL="121920" marR="121920" marT="60960" marB="60960"/>
                </a:tc>
                <a:tc>
                  <a:txBody>
                    <a:bodyPr/>
                    <a:lstStyle/>
                    <a:p>
                      <a:pPr algn="l"/>
                      <a:r>
                        <a:rPr lang="id-ID" sz="1900" dirty="0"/>
                        <a:t>Satelit</a:t>
                      </a:r>
                    </a:p>
                  </a:txBody>
                  <a:tcPr marL="121920" marR="121920" marT="60960" marB="60960"/>
                </a:tc>
                <a:tc>
                  <a:txBody>
                    <a:bodyPr/>
                    <a:lstStyle/>
                    <a:p>
                      <a:pPr algn="l"/>
                      <a:r>
                        <a:rPr lang="id-ID" sz="1900" dirty="0"/>
                        <a:t>WAN</a:t>
                      </a:r>
                    </a:p>
                  </a:txBody>
                  <a:tcPr marL="121920" marR="121920" marT="60960" marB="60960"/>
                </a:tc>
                <a:extLst>
                  <a:ext uri="{0D108BD9-81ED-4DB2-BD59-A6C34878D82A}">
                    <a16:rowId xmlns:a16="http://schemas.microsoft.com/office/drawing/2014/main" xmlns="" val="10006"/>
                  </a:ext>
                </a:extLst>
              </a:tr>
              <a:tr h="420352">
                <a:tc>
                  <a:txBody>
                    <a:bodyPr/>
                    <a:lstStyle/>
                    <a:p>
                      <a:pPr algn="ctr"/>
                      <a:r>
                        <a:rPr lang="id-ID" sz="1900" dirty="0"/>
                        <a:t>&gt;= 10.000 km</a:t>
                      </a:r>
                    </a:p>
                  </a:txBody>
                  <a:tcPr marL="121920" marR="121920" marT="60960" marB="60960"/>
                </a:tc>
                <a:tc>
                  <a:txBody>
                    <a:bodyPr/>
                    <a:lstStyle/>
                    <a:p>
                      <a:pPr algn="l"/>
                      <a:r>
                        <a:rPr lang="id-ID" sz="1900" dirty="0"/>
                        <a:t>Planet </a:t>
                      </a:r>
                    </a:p>
                  </a:txBody>
                  <a:tcPr marL="121920" marR="121920" marT="60960" marB="60960"/>
                </a:tc>
                <a:tc>
                  <a:txBody>
                    <a:bodyPr/>
                    <a:lstStyle/>
                    <a:p>
                      <a:pPr algn="l"/>
                      <a:r>
                        <a:rPr lang="id-ID" sz="1900" dirty="0"/>
                        <a:t>Satelit </a:t>
                      </a:r>
                    </a:p>
                  </a:txBody>
                  <a:tcPr marL="121920" marR="121920" marT="60960" marB="60960"/>
                </a:tc>
                <a:tc>
                  <a:txBody>
                    <a:bodyPr/>
                    <a:lstStyle/>
                    <a:p>
                      <a:pPr algn="l"/>
                      <a:r>
                        <a:rPr lang="id-ID" sz="1900" dirty="0"/>
                        <a:t>Internet </a:t>
                      </a:r>
                    </a:p>
                  </a:txBody>
                  <a:tcPr marL="121920" marR="121920" marT="60960" marB="60960"/>
                </a:tc>
                <a:extLst>
                  <a:ext uri="{0D108BD9-81ED-4DB2-BD59-A6C34878D82A}">
                    <a16:rowId xmlns:a16="http://schemas.microsoft.com/office/drawing/2014/main" xmlns="" val="10007"/>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381316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roup of people network circuit board link connection technology">
            <a:extLst>
              <a:ext uri="{FF2B5EF4-FFF2-40B4-BE49-F238E27FC236}">
                <a16:creationId xmlns:a16="http://schemas.microsoft.com/office/drawing/2014/main" xmlns="" id="{3DEFCD6C-C302-4F94-9549-5306534C76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46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Pentagon 6"/>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A</a:t>
            </a:r>
          </a:p>
        </p:txBody>
      </p:sp>
      <p:sp>
        <p:nvSpPr>
          <p:cNvPr id="9" name="TextBox 8"/>
          <p:cNvSpPr txBox="1"/>
          <p:nvPr/>
        </p:nvSpPr>
        <p:spPr>
          <a:xfrm>
            <a:off x="1052248" y="1508777"/>
            <a:ext cx="3576320" cy="1754326"/>
          </a:xfrm>
          <a:prstGeom prst="rect">
            <a:avLst/>
          </a:prstGeom>
          <a:noFill/>
        </p:spPr>
        <p:txBody>
          <a:bodyPr wrap="square" rtlCol="0" anchor="ctr">
            <a:spAutoFit/>
          </a:bodyPr>
          <a:lstStyle/>
          <a:p>
            <a:pPr algn="ctr"/>
            <a:r>
              <a:rPr lang="id-ID" sz="3600" b="1" dirty="0">
                <a:latin typeface="Cambria" panose="02040503050406030204" pitchFamily="18" charset="0"/>
                <a:ea typeface="Cambria" panose="02040503050406030204" pitchFamily="18" charset="0"/>
              </a:rPr>
              <a:t>Teknologi Jaringan Komputer</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91627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208063" y="5435602"/>
            <a:ext cx="5760640"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Standar</a:t>
            </a:r>
            <a:r>
              <a:rPr lang="en-US" sz="2400" dirty="0" smtClean="0"/>
              <a:t>d</a:t>
            </a:r>
            <a:r>
              <a:rPr lang="id-ID" sz="2400" dirty="0" smtClean="0"/>
              <a:t>isasi </a:t>
            </a:r>
            <a:r>
              <a:rPr lang="id-ID" sz="2400" dirty="0"/>
              <a:t>area </a:t>
            </a:r>
            <a:r>
              <a:rPr lang="id-ID" sz="2400" i="1" dirty="0"/>
              <a:t>networking</a:t>
            </a:r>
            <a:r>
              <a:rPr lang="id-ID" sz="2400" dirty="0"/>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2"/>
          <p:cNvSpPr>
            <a:spLocks noChangeArrowheads="1"/>
          </p:cNvSpPr>
          <p:nvPr/>
        </p:nvSpPr>
        <p:spPr bwMode="auto">
          <a:xfrm>
            <a:off x="3635829" y="635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745303604"/>
              </p:ext>
            </p:extLst>
          </p:nvPr>
        </p:nvGraphicFramePr>
        <p:xfrm>
          <a:off x="1810350" y="497362"/>
          <a:ext cx="8556066" cy="4732788"/>
        </p:xfrm>
        <a:graphic>
          <a:graphicData uri="http://schemas.openxmlformats.org/presentationml/2006/ole">
            <mc:AlternateContent xmlns:mc="http://schemas.openxmlformats.org/markup-compatibility/2006">
              <mc:Choice xmlns:v="urn:schemas-microsoft-com:vml" Requires="v">
                <p:oleObj spid="_x0000_s9242" r:id="rId4" imgW="8447260" imgH="4683618" progId="Visio.Drawing.11">
                  <p:embed/>
                </p:oleObj>
              </mc:Choice>
              <mc:Fallback>
                <p:oleObj r:id="rId4" imgW="8447260" imgH="4683618"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0350" y="497362"/>
                        <a:ext cx="8556066" cy="4732788"/>
                      </a:xfrm>
                      <a:prstGeom prst="rect">
                        <a:avLst/>
                      </a:prstGeom>
                      <a:noFill/>
                    </p:spPr>
                  </p:pic>
                </p:oleObj>
              </mc:Fallback>
            </mc:AlternateContent>
          </a:graphicData>
        </a:graphic>
      </p:graphicFrame>
    </p:spTree>
    <p:extLst>
      <p:ext uri="{BB962C8B-B14F-4D97-AF65-F5344CB8AC3E}">
        <p14:creationId xmlns:p14="http://schemas.microsoft.com/office/powerpoint/2010/main" val="3342637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398200" y="1934835"/>
            <a:ext cx="9380366" cy="684074"/>
          </a:xfrm>
        </p:spPr>
        <p:txBody>
          <a:bodyPr anchor="ctr">
            <a:normAutofit/>
          </a:bodyPr>
          <a:lstStyle/>
          <a:p>
            <a:pPr marL="0" indent="0">
              <a:buNone/>
            </a:pPr>
            <a:r>
              <a:rPr lang="en-US" sz="2000" dirty="0">
                <a:latin typeface="Cambria" panose="02040503050406030204" pitchFamily="18" charset="0"/>
                <a:ea typeface="Cambria" panose="02040503050406030204" pitchFamily="18" charset="0"/>
              </a:rPr>
              <a:t>J</a:t>
            </a:r>
            <a:r>
              <a:rPr lang="id-ID" sz="2000" dirty="0">
                <a:latin typeface="Cambria" panose="02040503050406030204" pitchFamily="18" charset="0"/>
                <a:ea typeface="Cambria" panose="02040503050406030204" pitchFamily="18" charset="0"/>
              </a:rPr>
              <a:t>ika dilihat dari kecepatannya jaringan komputer dapat dibagi menjadi empat, yaitu sebagai berikut.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37045" y="542208"/>
            <a:ext cx="4977173" cy="954107"/>
          </a:xfrm>
          <a:prstGeom prst="rect">
            <a:avLst/>
          </a:prstGeom>
          <a:noFill/>
        </p:spPr>
        <p:txBody>
          <a:bodyPr wrap="square" rtlCol="0">
            <a:spAutoFit/>
          </a:bodyPr>
          <a:lstStyle/>
          <a:p>
            <a:pPr lvl="0"/>
            <a:r>
              <a:rPr lang="en-US" sz="2800">
                <a:solidFill>
                  <a:prstClr val="black"/>
                </a:solidFill>
                <a:latin typeface="Cambria" panose="02040503050406030204" pitchFamily="18" charset="0"/>
                <a:ea typeface="Cambria" panose="02040503050406030204" pitchFamily="18" charset="0"/>
              </a:rPr>
              <a:t>Klasifikasi Jaringan Berdasarkan Kecepatan</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22" name="Group 21"/>
          <p:cNvGrpSpPr/>
          <p:nvPr/>
        </p:nvGrpSpPr>
        <p:grpSpPr>
          <a:xfrm>
            <a:off x="2586140" y="2653039"/>
            <a:ext cx="7004485" cy="3445153"/>
            <a:chOff x="2927648" y="3007269"/>
            <a:chExt cx="6541337" cy="3217354"/>
          </a:xfrm>
        </p:grpSpPr>
        <p:grpSp>
          <p:nvGrpSpPr>
            <p:cNvPr id="23" name="Group 22"/>
            <p:cNvGrpSpPr/>
            <p:nvPr/>
          </p:nvGrpSpPr>
          <p:grpSpPr>
            <a:xfrm>
              <a:off x="5561817" y="3007269"/>
              <a:ext cx="1273002" cy="3217354"/>
              <a:chOff x="5724391" y="2868895"/>
              <a:chExt cx="1087879" cy="2749479"/>
            </a:xfrm>
          </p:grpSpPr>
          <p:sp>
            <p:nvSpPr>
              <p:cNvPr id="28" name="Google Shape;9683;p135"/>
              <p:cNvSpPr/>
              <p:nvPr/>
            </p:nvSpPr>
            <p:spPr>
              <a:xfrm rot="5400000">
                <a:off x="5668343" y="292494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4BACC6">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9" name="Google Shape;9683;p135"/>
              <p:cNvSpPr/>
              <p:nvPr/>
            </p:nvSpPr>
            <p:spPr>
              <a:xfrm rot="5400000">
                <a:off x="6030969" y="353550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F79646">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0" name="Google Shape;9683;p135"/>
              <p:cNvSpPr/>
              <p:nvPr/>
            </p:nvSpPr>
            <p:spPr>
              <a:xfrm rot="5400000">
                <a:off x="5668342" y="4180381"/>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9BBB59">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1" name="Google Shape;9683;p135"/>
              <p:cNvSpPr/>
              <p:nvPr/>
            </p:nvSpPr>
            <p:spPr>
              <a:xfrm rot="5400000">
                <a:off x="6030967" y="483707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rgbClr val="C0504D">
                    <a:lumMod val="60000"/>
                    <a:lumOff val="4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sp>
          <p:nvSpPr>
            <p:cNvPr id="24" name="Rectangle 23"/>
            <p:cNvSpPr/>
            <p:nvPr/>
          </p:nvSpPr>
          <p:spPr>
            <a:xfrm>
              <a:off x="2927648" y="3244505"/>
              <a:ext cx="2627322" cy="505367"/>
            </a:xfrm>
            <a:prstGeom prst="rect">
              <a:avLst/>
            </a:prstGeom>
            <a:solidFill>
              <a:srgbClr val="4BACC6">
                <a:lumMod val="60000"/>
                <a:lumOff val="40000"/>
              </a:srgbClr>
            </a:solidFill>
            <a:ln w="25400" cap="flat" cmpd="sng" algn="ctr">
              <a:solidFill>
                <a:srgbClr val="4BACC6">
                  <a:lumMod val="60000"/>
                  <a:lumOff val="40000"/>
                </a:srgbClr>
              </a:solidFill>
              <a:prstDash val="solid"/>
            </a:ln>
            <a:effectLst/>
          </p:spPr>
          <p:txBody>
            <a:bodyPr rtlCol="0" anchor="ctr"/>
            <a:lstStyle/>
            <a:p>
              <a:pPr lvl="0" algn="ctr"/>
              <a:r>
                <a:rPr lang="id-ID" b="1" i="1" dirty="0">
                  <a:latin typeface="Cambria" panose="02040503050406030204" pitchFamily="18" charset="0"/>
                  <a:ea typeface="Cambria" panose="02040503050406030204" pitchFamily="18" charset="0"/>
                </a:rPr>
                <a:t>Low Speed Network</a:t>
              </a:r>
            </a:p>
          </p:txBody>
        </p:sp>
        <p:sp>
          <p:nvSpPr>
            <p:cNvPr id="25" name="Rectangle 24"/>
            <p:cNvSpPr/>
            <p:nvPr/>
          </p:nvSpPr>
          <p:spPr>
            <a:xfrm>
              <a:off x="6834817" y="3958963"/>
              <a:ext cx="2634168" cy="505367"/>
            </a:xfrm>
            <a:prstGeom prst="rect">
              <a:avLst/>
            </a:prstGeom>
            <a:solidFill>
              <a:srgbClr val="F79646">
                <a:lumMod val="60000"/>
                <a:lumOff val="40000"/>
              </a:srgbClr>
            </a:solidFill>
            <a:ln w="25400" cap="flat" cmpd="sng" algn="ctr">
              <a:solidFill>
                <a:srgbClr val="F79646">
                  <a:lumMod val="60000"/>
                  <a:lumOff val="40000"/>
                </a:srgbClr>
              </a:solidFill>
              <a:prstDash val="solid"/>
            </a:ln>
            <a:effectLst/>
          </p:spPr>
          <p:txBody>
            <a:bodyPr rtlCol="0" anchor="ctr"/>
            <a:lstStyle/>
            <a:p>
              <a:pPr lvl="0" algn="ctr"/>
              <a:r>
                <a:rPr lang="id-ID" b="1" i="1" dirty="0">
                  <a:latin typeface="Cambria" panose="02040503050406030204" pitchFamily="18" charset="0"/>
                  <a:ea typeface="Cambria" panose="02040503050406030204" pitchFamily="18" charset="0"/>
                </a:rPr>
                <a:t>Medium Speed Network</a:t>
              </a:r>
              <a:endParaRPr lang="id-ID" b="1" dirty="0">
                <a:latin typeface="Cambria" panose="02040503050406030204" pitchFamily="18" charset="0"/>
                <a:ea typeface="Cambria" panose="02040503050406030204" pitchFamily="18" charset="0"/>
              </a:endParaRPr>
            </a:p>
          </p:txBody>
        </p:sp>
        <p:sp>
          <p:nvSpPr>
            <p:cNvPr id="26" name="Rectangle 25"/>
            <p:cNvSpPr/>
            <p:nvPr/>
          </p:nvSpPr>
          <p:spPr>
            <a:xfrm>
              <a:off x="2927648" y="4713578"/>
              <a:ext cx="2634168" cy="505367"/>
            </a:xfrm>
            <a:prstGeom prst="rect">
              <a:avLst/>
            </a:prstGeom>
            <a:solidFill>
              <a:srgbClr val="9BBB59">
                <a:lumMod val="60000"/>
                <a:lumOff val="40000"/>
              </a:srgbClr>
            </a:solidFill>
            <a:ln w="25400" cap="flat" cmpd="sng" algn="ctr">
              <a:solidFill>
                <a:srgbClr val="9BBB59">
                  <a:lumMod val="60000"/>
                  <a:lumOff val="40000"/>
                </a:srgbClr>
              </a:solidFill>
              <a:prstDash val="solid"/>
            </a:ln>
            <a:effectLst/>
          </p:spPr>
          <p:txBody>
            <a:bodyPr rtlCol="0" anchor="ctr"/>
            <a:lstStyle/>
            <a:p>
              <a:pPr lvl="0" algn="ctr"/>
              <a:r>
                <a:rPr lang="id-ID" b="1" i="1" dirty="0">
                  <a:latin typeface="Cambria" panose="02040503050406030204" pitchFamily="18" charset="0"/>
                  <a:ea typeface="Cambria" panose="02040503050406030204" pitchFamily="18" charset="0"/>
                </a:rPr>
                <a:t>High Speed Network</a:t>
              </a:r>
              <a:endParaRPr lang="id-ID" b="1" dirty="0">
                <a:latin typeface="Cambria" panose="02040503050406030204" pitchFamily="18" charset="0"/>
                <a:ea typeface="Cambria" panose="02040503050406030204" pitchFamily="18" charset="0"/>
              </a:endParaRPr>
            </a:p>
          </p:txBody>
        </p:sp>
        <p:sp>
          <p:nvSpPr>
            <p:cNvPr id="27" name="Rectangle 26"/>
            <p:cNvSpPr/>
            <p:nvPr/>
          </p:nvSpPr>
          <p:spPr>
            <a:xfrm>
              <a:off x="6834817" y="5474513"/>
              <a:ext cx="2634168" cy="505367"/>
            </a:xfrm>
            <a:prstGeom prst="rect">
              <a:avLst/>
            </a:prstGeom>
            <a:solidFill>
              <a:srgbClr val="C0504D">
                <a:lumMod val="60000"/>
                <a:lumOff val="40000"/>
              </a:srgbClr>
            </a:solidFill>
            <a:ln w="25400" cap="flat" cmpd="sng" algn="ctr">
              <a:solidFill>
                <a:srgbClr val="C0504D">
                  <a:lumMod val="60000"/>
                  <a:lumOff val="40000"/>
                </a:srgbClr>
              </a:solidFill>
              <a:prstDash val="solid"/>
            </a:ln>
            <a:effectLst/>
          </p:spPr>
          <p:txBody>
            <a:bodyPr rtlCol="0" anchor="ctr"/>
            <a:lstStyle/>
            <a:p>
              <a:pPr lvl="0" algn="ctr"/>
              <a:r>
                <a:rPr lang="id-ID" b="1" i="1" dirty="0">
                  <a:latin typeface="Cambria" panose="02040503050406030204" pitchFamily="18" charset="0"/>
                  <a:ea typeface="Cambria" panose="02040503050406030204" pitchFamily="18" charset="0"/>
                </a:rPr>
                <a:t>Super High Speed Network</a:t>
              </a:r>
              <a:endParaRPr lang="id-ID" b="1"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7248909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829835" y="1000834"/>
            <a:ext cx="10517096" cy="4590123"/>
            <a:chOff x="1014504" y="861134"/>
            <a:chExt cx="10517096" cy="4590123"/>
          </a:xfrm>
        </p:grpSpPr>
        <p:sp>
          <p:nvSpPr>
            <p:cNvPr id="21" name="Rectangle 20"/>
            <p:cNvSpPr/>
            <p:nvPr/>
          </p:nvSpPr>
          <p:spPr>
            <a:xfrm>
              <a:off x="1021835" y="964797"/>
              <a:ext cx="2813345" cy="541149"/>
            </a:xfrm>
            <a:prstGeom prst="rect">
              <a:avLst/>
            </a:prstGeom>
            <a:solidFill>
              <a:srgbClr val="4BACC6">
                <a:lumMod val="60000"/>
                <a:lumOff val="40000"/>
              </a:srgbClr>
            </a:solidFill>
            <a:ln w="25400" cap="flat" cmpd="sng" algn="ctr">
              <a:solidFill>
                <a:srgbClr val="4BACC6">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Low Speed Network</a:t>
              </a:r>
            </a:p>
          </p:txBody>
        </p:sp>
        <p:sp>
          <p:nvSpPr>
            <p:cNvPr id="32" name="Rectangle 31"/>
            <p:cNvSpPr/>
            <p:nvPr/>
          </p:nvSpPr>
          <p:spPr>
            <a:xfrm>
              <a:off x="1018169" y="2280121"/>
              <a:ext cx="2820676" cy="541149"/>
            </a:xfrm>
            <a:prstGeom prst="rect">
              <a:avLst/>
            </a:prstGeom>
            <a:solidFill>
              <a:srgbClr val="F79646">
                <a:lumMod val="60000"/>
                <a:lumOff val="40000"/>
              </a:srgbClr>
            </a:solidFill>
            <a:ln w="25400" cap="flat" cmpd="sng" algn="ctr">
              <a:solidFill>
                <a:srgbClr val="F79646">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Medium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3" name="Rectangle 32"/>
            <p:cNvSpPr/>
            <p:nvPr/>
          </p:nvSpPr>
          <p:spPr>
            <a:xfrm>
              <a:off x="1014504" y="3595445"/>
              <a:ext cx="2820676" cy="541149"/>
            </a:xfrm>
            <a:prstGeom prst="rect">
              <a:avLst/>
            </a:prstGeom>
            <a:solidFill>
              <a:srgbClr val="9BBB59">
                <a:lumMod val="60000"/>
                <a:lumOff val="40000"/>
              </a:srgbClr>
            </a:solidFill>
            <a:ln w="25400" cap="flat" cmpd="sng" algn="ctr">
              <a:solidFill>
                <a:srgbClr val="9BBB59">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High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4" name="Rectangle 33"/>
            <p:cNvSpPr/>
            <p:nvPr/>
          </p:nvSpPr>
          <p:spPr>
            <a:xfrm>
              <a:off x="1021835" y="4910108"/>
              <a:ext cx="2820676" cy="541149"/>
            </a:xfrm>
            <a:prstGeom prst="rect">
              <a:avLst/>
            </a:prstGeom>
            <a:solidFill>
              <a:srgbClr val="C0504D">
                <a:lumMod val="60000"/>
                <a:lumOff val="40000"/>
              </a:srgbClr>
            </a:solidFill>
            <a:ln w="25400" cap="flat" cmpd="sng" algn="ctr">
              <a:solidFill>
                <a:srgbClr val="C0504D">
                  <a:lumMod val="60000"/>
                  <a:lumOff val="4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Super High Speed Network</a:t>
              </a:r>
              <a:endParaRPr kumimoji="0" lang="id-ID" sz="1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5" name="Content Placeholder 2"/>
            <p:cNvSpPr txBox="1">
              <a:spLocks/>
            </p:cNvSpPr>
            <p:nvPr/>
          </p:nvSpPr>
          <p:spPr>
            <a:xfrm>
              <a:off x="3975100" y="861134"/>
              <a:ext cx="7556500" cy="74847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kurang dari 1 Mbps dan biasa diterapkan di rumah atau sarana percobaan di laboratorium.</a:t>
              </a:r>
            </a:p>
          </p:txBody>
        </p:sp>
        <p:sp>
          <p:nvSpPr>
            <p:cNvPr id="36" name="Content Placeholder 2"/>
            <p:cNvSpPr txBox="1">
              <a:spLocks/>
            </p:cNvSpPr>
            <p:nvPr/>
          </p:nvSpPr>
          <p:spPr>
            <a:xfrm>
              <a:off x="3975100" y="2096345"/>
              <a:ext cx="7556500" cy="788425"/>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kurang dari 1 Mbps dan biasa diterapkan di rumah atau sarana percobaan di laboratorium.</a:t>
              </a:r>
            </a:p>
          </p:txBody>
        </p:sp>
        <p:sp>
          <p:nvSpPr>
            <p:cNvPr id="37" name="Content Placeholder 2"/>
            <p:cNvSpPr txBox="1">
              <a:spLocks/>
            </p:cNvSpPr>
            <p:nvPr/>
          </p:nvSpPr>
          <p:spPr>
            <a:xfrm>
              <a:off x="3975100" y="3244231"/>
              <a:ext cx="7556500" cy="114300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mulai dari 20 Mbps bahkan 100 Mbps. Saat ini, umumnya komponen pendukung jaringan yang tersedia di pasaran telah mendukung kecepatan ini.</a:t>
              </a:r>
            </a:p>
          </p:txBody>
        </p:sp>
        <p:sp>
          <p:nvSpPr>
            <p:cNvPr id="38" name="Content Placeholder 2"/>
            <p:cNvSpPr txBox="1">
              <a:spLocks/>
            </p:cNvSpPr>
            <p:nvPr/>
          </p:nvSpPr>
          <p:spPr>
            <a:xfrm>
              <a:off x="3975100" y="4781819"/>
              <a:ext cx="7556500" cy="650474"/>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ecepatan transfer data antarperangkat bisa mencapai 1 Gbps atau lebih. Contohnya, perangkat dengan teknologi Giga Ethernet.</a:t>
              </a:r>
            </a:p>
          </p:txBody>
        </p:sp>
      </p:grpSp>
    </p:spTree>
    <p:extLst>
      <p:ext uri="{BB962C8B-B14F-4D97-AF65-F5344CB8AC3E}">
        <p14:creationId xmlns:p14="http://schemas.microsoft.com/office/powerpoint/2010/main" val="1405788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Kerjakan</a:t>
            </a:r>
            <a:r>
              <a:rPr lang="en-US" sz="5400" b="1" dirty="0">
                <a:solidFill>
                  <a:schemeClr val="bg1"/>
                </a:solidFill>
                <a:ea typeface="Cambria" panose="02040503050406030204" pitchFamily="18" charset="0"/>
              </a:rPr>
              <a:t> Ruang </a:t>
            </a:r>
            <a:r>
              <a:rPr lang="en-US" sz="5400" b="1" dirty="0" err="1">
                <a:solidFill>
                  <a:schemeClr val="bg1"/>
                </a:solidFill>
                <a:ea typeface="Cambria" panose="02040503050406030204" pitchFamily="18" charset="0"/>
              </a:rPr>
              <a:t>Kolaborasi</a:t>
            </a:r>
            <a:r>
              <a:rPr lang="en-US" sz="5400" b="1" dirty="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7403385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Kerjakan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Asah</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Literasimu</a:t>
            </a:r>
            <a:r>
              <a:rPr lang="en-US" sz="5400" b="1" dirty="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4571857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Circuit board close-up with different components">
            <a:extLst>
              <a:ext uri="{FF2B5EF4-FFF2-40B4-BE49-F238E27FC236}">
                <a16:creationId xmlns:a16="http://schemas.microsoft.com/office/drawing/2014/main" xmlns="" id="{7047FD63-3484-7921-5B80-C086F8B6BC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b="17992"/>
          <a:stretch/>
        </p:blipFill>
        <p:spPr bwMode="auto">
          <a:xfrm>
            <a:off x="0" y="0"/>
            <a:ext cx="12192000" cy="664368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B</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a:latin typeface="Cambria" panose="02040503050406030204" pitchFamily="18" charset="0"/>
                <a:ea typeface="Cambria" panose="02040503050406030204" pitchFamily="18" charset="0"/>
              </a:rPr>
              <a:t>Komponen</a:t>
            </a:r>
            <a:r>
              <a:rPr lang="en-US" sz="3600" b="1" dirty="0">
                <a:latin typeface="Cambria" panose="02040503050406030204" pitchFamily="18" charset="0"/>
                <a:ea typeface="Cambria" panose="02040503050406030204" pitchFamily="18" charset="0"/>
              </a:rPr>
              <a:t> </a:t>
            </a:r>
            <a:r>
              <a:rPr lang="id-ID" sz="3600" b="1" dirty="0">
                <a:latin typeface="Cambria" panose="02040503050406030204" pitchFamily="18" charset="0"/>
                <a:ea typeface="Cambria" panose="02040503050406030204" pitchFamily="18" charset="0"/>
              </a:rPr>
              <a:t>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67074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395732" y="836712"/>
            <a:ext cx="9385300" cy="1060713"/>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eberapa komponen yang digunakan dalam jaringan komputer, antara lain sebagai berikut.</a:t>
            </a:r>
          </a:p>
        </p:txBody>
      </p:sp>
      <p:graphicFrame>
        <p:nvGraphicFramePr>
          <p:cNvPr id="7" name="Diagram 6"/>
          <p:cNvGraphicFramePr/>
          <p:nvPr>
            <p:extLst>
              <p:ext uri="{D42A27DB-BD31-4B8C-83A1-F6EECF244321}">
                <p14:modId xmlns:p14="http://schemas.microsoft.com/office/powerpoint/2010/main" val="4157541100"/>
              </p:ext>
            </p:extLst>
          </p:nvPr>
        </p:nvGraphicFramePr>
        <p:xfrm>
          <a:off x="2139989" y="2030531"/>
          <a:ext cx="7896787" cy="405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6003428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609226" y="1836071"/>
            <a:ext cx="9211174" cy="3963791"/>
          </a:xfrm>
          <a:prstGeom prst="roundRect">
            <a:avLst/>
          </a:prstGeom>
          <a:noFill/>
          <a:ln w="762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pPr lvl="0"/>
            <a:r>
              <a:rPr lang="en-US" sz="3200" dirty="0">
                <a:solidFill>
                  <a:prstClr val="black"/>
                </a:solidFill>
                <a:latin typeface="Cambria" panose="02040503050406030204" pitchFamily="18" charset="0"/>
                <a:ea typeface="Cambria" panose="02040503050406030204" pitchFamily="18" charset="0"/>
              </a:rPr>
              <a:t>Server</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Content Placeholder 2"/>
          <p:cNvSpPr>
            <a:spLocks noGrp="1"/>
          </p:cNvSpPr>
          <p:nvPr>
            <p:ph idx="1"/>
          </p:nvPr>
        </p:nvSpPr>
        <p:spPr>
          <a:xfrm>
            <a:off x="1380626" y="2070099"/>
            <a:ext cx="9223874" cy="3912991"/>
          </a:xfrm>
          <a:prstGeom prst="roundRect">
            <a:avLst/>
          </a:prstGeom>
          <a:solidFill>
            <a:schemeClr val="accent6">
              <a:lumMod val="20000"/>
              <a:lumOff val="80000"/>
            </a:schemeClr>
          </a:solidFill>
        </p:spPr>
        <p:txBody>
          <a:bodyPr anchor="ctr">
            <a:noAutofit/>
          </a:bodyPr>
          <a:lstStyle/>
          <a:p>
            <a:pPr marL="0" indent="0">
              <a:lnSpc>
                <a:spcPct val="110000"/>
              </a:lnSpc>
              <a:buNone/>
            </a:pPr>
            <a:r>
              <a:rPr lang="en-US" sz="2000" dirty="0">
                <a:latin typeface="Cambria" panose="02040503050406030204" pitchFamily="18" charset="0"/>
                <a:ea typeface="Cambria" panose="02040503050406030204" pitchFamily="18" charset="0"/>
              </a:rPr>
              <a:t>S</a:t>
            </a:r>
            <a:r>
              <a:rPr lang="id-ID" sz="2000" dirty="0">
                <a:latin typeface="Cambria" panose="02040503050406030204" pitchFamily="18" charset="0"/>
                <a:ea typeface="Cambria" panose="02040503050406030204" pitchFamily="18" charset="0"/>
              </a:rPr>
              <a:t>ever merupakan komputer berspesifikasi tinggi yang memiliki peran utama memberikan layanan pada klien dalam jaringan. Beberapa layanan yang disediakan server, antara lain sebagai berikut.</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Berbagi data dengan perangkat klien.</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Melayani permintaan layanan dari komputer klien.</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Mengatur pengguna yang memiliki hak akses terhadap server dan jaringan secara umum.</a:t>
            </a:r>
          </a:p>
          <a:p>
            <a:pPr marL="609585" indent="-609585">
              <a:lnSpc>
                <a:spcPct val="110000"/>
              </a:lnSpc>
              <a:buFont typeface="+mj-lt"/>
              <a:buAutoNum type="alphaLcPeriod"/>
            </a:pPr>
            <a:r>
              <a:rPr lang="id-ID" sz="2000" dirty="0">
                <a:latin typeface="Cambria" panose="02040503050406030204" pitchFamily="18" charset="0"/>
                <a:ea typeface="Cambria" panose="02040503050406030204" pitchFamily="18" charset="0"/>
              </a:rPr>
              <a:t>Menjaga keamanan data yang tersimpanan dan serangan yang berkaitan dengan pencurian data atau penggunaan secara ilegal.</a:t>
            </a:r>
          </a:p>
        </p:txBody>
      </p:sp>
    </p:spTree>
    <p:extLst>
      <p:ext uri="{BB962C8B-B14F-4D97-AF65-F5344CB8AC3E}">
        <p14:creationId xmlns:p14="http://schemas.microsoft.com/office/powerpoint/2010/main" val="4496805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3" y="2499609"/>
            <a:ext cx="4546600" cy="3031067"/>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512171"/>
            <a:ext cx="4742777" cy="1015663"/>
          </a:xfrm>
          <a:prstGeom prst="rect">
            <a:avLst/>
          </a:prstGeom>
          <a:noFill/>
        </p:spPr>
        <p:txBody>
          <a:bodyPr wrap="square" rtlCol="0">
            <a:spAutoFit/>
          </a:bodyPr>
          <a:lstStyle/>
          <a:p>
            <a:pPr lvl="0"/>
            <a:r>
              <a:rPr lang="id-ID" sz="3000" dirty="0">
                <a:latin typeface="Cambria" panose="02040503050406030204" pitchFamily="18" charset="0"/>
                <a:ea typeface="Cambria" panose="02040503050406030204" pitchFamily="18" charset="0"/>
              </a:rPr>
              <a:t>NIC (</a:t>
            </a:r>
            <a:r>
              <a:rPr lang="id-ID" sz="3000" i="1" dirty="0">
                <a:latin typeface="Cambria" panose="02040503050406030204" pitchFamily="18" charset="0"/>
                <a:ea typeface="Cambria" panose="02040503050406030204" pitchFamily="18" charset="0"/>
              </a:rPr>
              <a:t>Network Interface Card</a:t>
            </a:r>
            <a:r>
              <a:rPr lang="id-ID" sz="3000" dirty="0">
                <a:latin typeface="Cambria" panose="02040503050406030204" pitchFamily="18" charset="0"/>
                <a:ea typeface="Cambria" panose="02040503050406030204" pitchFamily="18" charset="0"/>
              </a:rPr>
              <a:t>)</a:t>
            </a:r>
            <a:endParaRPr kumimoji="0" lang="en-US" sz="30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2" name="Content Placeholder 2"/>
          <p:cNvSpPr>
            <a:spLocks noGrp="1"/>
          </p:cNvSpPr>
          <p:nvPr>
            <p:ph idx="1"/>
          </p:nvPr>
        </p:nvSpPr>
        <p:spPr>
          <a:xfrm>
            <a:off x="5600703" y="2664203"/>
            <a:ext cx="5486397" cy="2208245"/>
          </a:xfrm>
        </p:spPr>
        <p:txBody>
          <a:bodyPr>
            <a:normAutofit/>
          </a:bodyPr>
          <a:lstStyle/>
          <a:p>
            <a:pPr marL="0" indent="0">
              <a:buNone/>
            </a:pPr>
            <a:r>
              <a:rPr lang="en-US" sz="2000" dirty="0">
                <a:latin typeface="Cambria" panose="02040503050406030204" pitchFamily="18" charset="0"/>
                <a:ea typeface="Cambria" panose="02040503050406030204" pitchFamily="18" charset="0"/>
              </a:rPr>
              <a:t>N</a:t>
            </a:r>
            <a:r>
              <a:rPr lang="id-ID" sz="2000" dirty="0">
                <a:latin typeface="Cambria" panose="02040503050406030204" pitchFamily="18" charset="0"/>
                <a:ea typeface="Cambria" panose="02040503050406030204" pitchFamily="18" charset="0"/>
              </a:rPr>
              <a:t>IC atau kartu jaringan atau kartu LAN berfungsi sebagai penghubung satu komputer dengan komputer lain dalam jaringan, yang tersambung media transmisi tertentu, seperti nirkabel atau kabel. Kartu LAN biasanya menggunakan slot PCI, ISA, Mini PCI, dan PCI Express serta ditancapkan pada slot </a:t>
            </a:r>
            <a:r>
              <a:rPr lang="id-ID" sz="2000" i="1" dirty="0">
                <a:latin typeface="Cambria" panose="02040503050406030204" pitchFamily="18" charset="0"/>
                <a:ea typeface="Cambria" panose="02040503050406030204" pitchFamily="18" charset="0"/>
              </a:rPr>
              <a:t>bus mainboard</a:t>
            </a:r>
            <a:r>
              <a:rPr lang="id-ID"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8859665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r>
              <a:rPr lang="id-ID" sz="3200" dirty="0">
                <a:latin typeface="Cambria" panose="02040503050406030204" pitchFamily="18" charset="0"/>
                <a:ea typeface="Cambria" panose="02040503050406030204" pitchFamily="18" charset="0"/>
              </a:rPr>
              <a:t>Kartu </a:t>
            </a:r>
            <a:r>
              <a:rPr lang="id-ID" sz="3200" i="1" dirty="0">
                <a:latin typeface="Cambria" panose="02040503050406030204" pitchFamily="18" charset="0"/>
                <a:ea typeface="Cambria" panose="02040503050406030204" pitchFamily="18" charset="0"/>
              </a:rPr>
              <a:t>Wi-fi</a:t>
            </a:r>
          </a:p>
        </p:txBody>
      </p:sp>
      <p:sp>
        <p:nvSpPr>
          <p:cNvPr id="12" name="Content Placeholder 2"/>
          <p:cNvSpPr txBox="1">
            <a:spLocks/>
          </p:cNvSpPr>
          <p:nvPr/>
        </p:nvSpPr>
        <p:spPr>
          <a:xfrm>
            <a:off x="1312463" y="1920220"/>
            <a:ext cx="9551840" cy="874459"/>
          </a:xfrm>
          <a:prstGeom prst="rect">
            <a:avLst/>
          </a:prstGeom>
          <a:solidFill>
            <a:schemeClr val="accent4">
              <a:lumMod val="20000"/>
              <a:lumOff val="80000"/>
            </a:schemeClr>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artu Wi-fi adalah versi dari NIC yang menghubungkan komputer-komputer yang tersambung dengan media transmisi nirkabel, seperti melalui jaringan wi-fi.</a:t>
            </a:r>
          </a:p>
        </p:txBody>
      </p:sp>
      <p:sp>
        <p:nvSpPr>
          <p:cNvPr id="13" name="Content Placeholder 2"/>
          <p:cNvSpPr>
            <a:spLocks noGrp="1"/>
          </p:cNvSpPr>
          <p:nvPr>
            <p:ph idx="1"/>
          </p:nvPr>
        </p:nvSpPr>
        <p:spPr>
          <a:xfrm>
            <a:off x="1312463" y="3048033"/>
            <a:ext cx="4986737" cy="3006540"/>
          </a:xfrm>
        </p:spPr>
        <p:txBody>
          <a:bodyPr>
            <a:noAutofit/>
          </a:bodyPr>
          <a:lstStyle/>
          <a:p>
            <a:pPr marL="0" indent="0">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da dua tipe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yaitu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internal dan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eksternal. </a:t>
            </a:r>
          </a:p>
          <a:p>
            <a:pPr marL="609585" indent="-609585">
              <a:buFont typeface="+mj-lt"/>
              <a:buAutoNum type="alphaLcPeriod"/>
            </a:pPr>
            <a:r>
              <a:rPr lang="id-ID" sz="2000" dirty="0">
                <a:latin typeface="Cambria" panose="02040503050406030204" pitchFamily="18" charset="0"/>
                <a:ea typeface="Cambria" panose="02040503050406030204" pitchFamily="18" charset="0"/>
              </a:rPr>
              <a:t>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internal adalah kartu jaringan dengan tipe slot PCI atau PCI Express yang dapat ditancapkan pada </a:t>
            </a:r>
            <a:r>
              <a:rPr lang="id-ID" sz="2000" i="1" dirty="0">
                <a:latin typeface="Cambria" panose="02040503050406030204" pitchFamily="18" charset="0"/>
                <a:ea typeface="Cambria" panose="02040503050406030204" pitchFamily="18" charset="0"/>
              </a:rPr>
              <a:t>bus mainboard.</a:t>
            </a:r>
          </a:p>
          <a:p>
            <a:pPr marL="609585" indent="-609585">
              <a:buFont typeface="+mj-lt"/>
              <a:buAutoNum type="alphaLcPeriod"/>
            </a:pPr>
            <a:r>
              <a:rPr lang="id-ID" sz="2000" dirty="0">
                <a:latin typeface="Cambria" panose="02040503050406030204" pitchFamily="18" charset="0"/>
                <a:ea typeface="Cambria" panose="02040503050406030204" pitchFamily="18" charset="0"/>
              </a:rPr>
              <a:t>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eksternal adalah kartu jaringan yang dapat dipasangkan di luar perangkat komputer menggunakan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USB.</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2875952"/>
            <a:ext cx="2600816" cy="174104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383" y="4415571"/>
            <a:ext cx="2922525" cy="2002971"/>
          </a:xfrm>
          <a:prstGeom prst="rect">
            <a:avLst/>
          </a:prstGeom>
        </p:spPr>
      </p:pic>
    </p:spTree>
    <p:extLst>
      <p:ext uri="{BB962C8B-B14F-4D97-AF65-F5344CB8AC3E}">
        <p14:creationId xmlns:p14="http://schemas.microsoft.com/office/powerpoint/2010/main" val="3321432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64694" y="102873"/>
            <a:ext cx="9951023" cy="7278810"/>
            <a:chOff x="2063177" y="270754"/>
            <a:chExt cx="8974923" cy="6564829"/>
          </a:xfrm>
        </p:grpSpPr>
        <p:sp>
          <p:nvSpPr>
            <p:cNvPr id="4" name="Google Shape;1616;p72"/>
            <p:cNvSpPr/>
            <p:nvPr/>
          </p:nvSpPr>
          <p:spPr>
            <a:xfrm rot="13959577">
              <a:off x="1117879" y="286734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542;p70"/>
            <p:cNvSpPr/>
            <p:nvPr/>
          </p:nvSpPr>
          <p:spPr>
            <a:xfrm>
              <a:off x="5091803" y="270754"/>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43;p70"/>
            <p:cNvSpPr/>
            <p:nvPr/>
          </p:nvSpPr>
          <p:spPr>
            <a:xfrm rot="13587038">
              <a:off x="7641213" y="248247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 name="Google Shape;1811;p34"/>
          <p:cNvGrpSpPr/>
          <p:nvPr/>
        </p:nvGrpSpPr>
        <p:grpSpPr>
          <a:xfrm>
            <a:off x="2177631" y="613576"/>
            <a:ext cx="7758316" cy="5603542"/>
            <a:chOff x="1551000" y="452264"/>
            <a:chExt cx="6042000" cy="4363911"/>
          </a:xfrm>
        </p:grpSpPr>
        <p:sp>
          <p:nvSpPr>
            <p:cNvPr id="8"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9" name="Google Shape;1813;p34"/>
            <p:cNvGrpSpPr/>
            <p:nvPr/>
          </p:nvGrpSpPr>
          <p:grpSpPr>
            <a:xfrm>
              <a:off x="1705800" y="452264"/>
              <a:ext cx="5732400" cy="4147136"/>
              <a:chOff x="628875" y="452264"/>
              <a:chExt cx="5732400" cy="4147136"/>
            </a:xfrm>
          </p:grpSpPr>
          <p:sp>
            <p:nvSpPr>
              <p:cNvPr id="10"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11"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2" name="Google Shape;1816;p34"/>
              <p:cNvGrpSpPr/>
              <p:nvPr/>
            </p:nvGrpSpPr>
            <p:grpSpPr>
              <a:xfrm>
                <a:off x="816950" y="452264"/>
                <a:ext cx="196200" cy="375250"/>
                <a:chOff x="816950" y="467150"/>
                <a:chExt cx="196200" cy="375250"/>
              </a:xfrm>
            </p:grpSpPr>
            <p:sp>
              <p:nvSpPr>
                <p:cNvPr id="49"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50"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3" name="Google Shape;1819;p34"/>
              <p:cNvGrpSpPr/>
              <p:nvPr/>
            </p:nvGrpSpPr>
            <p:grpSpPr>
              <a:xfrm>
                <a:off x="1244763" y="452264"/>
                <a:ext cx="196200" cy="375250"/>
                <a:chOff x="816950" y="467150"/>
                <a:chExt cx="196200" cy="375250"/>
              </a:xfrm>
            </p:grpSpPr>
            <p:sp>
              <p:nvSpPr>
                <p:cNvPr id="47"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8"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4" name="Google Shape;1822;p34"/>
              <p:cNvGrpSpPr/>
              <p:nvPr/>
            </p:nvGrpSpPr>
            <p:grpSpPr>
              <a:xfrm>
                <a:off x="1672575" y="452264"/>
                <a:ext cx="196200" cy="375250"/>
                <a:chOff x="816950" y="467150"/>
                <a:chExt cx="196200" cy="375250"/>
              </a:xfrm>
            </p:grpSpPr>
            <p:sp>
              <p:nvSpPr>
                <p:cNvPr id="45"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6"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5" name="Google Shape;1825;p34"/>
              <p:cNvGrpSpPr/>
              <p:nvPr/>
            </p:nvGrpSpPr>
            <p:grpSpPr>
              <a:xfrm>
                <a:off x="2100388" y="452264"/>
                <a:ext cx="196200" cy="375250"/>
                <a:chOff x="816950" y="467150"/>
                <a:chExt cx="196200" cy="375250"/>
              </a:xfrm>
            </p:grpSpPr>
            <p:sp>
              <p:nvSpPr>
                <p:cNvPr id="43"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4"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6" name="Google Shape;1828;p34"/>
              <p:cNvGrpSpPr/>
              <p:nvPr/>
            </p:nvGrpSpPr>
            <p:grpSpPr>
              <a:xfrm>
                <a:off x="2528200" y="452264"/>
                <a:ext cx="196200" cy="375250"/>
                <a:chOff x="816950" y="467150"/>
                <a:chExt cx="196200" cy="375250"/>
              </a:xfrm>
            </p:grpSpPr>
            <p:sp>
              <p:nvSpPr>
                <p:cNvPr id="41"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2"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7" name="Google Shape;1831;p34"/>
              <p:cNvGrpSpPr/>
              <p:nvPr/>
            </p:nvGrpSpPr>
            <p:grpSpPr>
              <a:xfrm>
                <a:off x="2956013" y="452264"/>
                <a:ext cx="196200" cy="375250"/>
                <a:chOff x="816950" y="467150"/>
                <a:chExt cx="196200" cy="375250"/>
              </a:xfrm>
            </p:grpSpPr>
            <p:sp>
              <p:nvSpPr>
                <p:cNvPr id="39"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0"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8" name="Google Shape;1834;p34"/>
              <p:cNvGrpSpPr/>
              <p:nvPr/>
            </p:nvGrpSpPr>
            <p:grpSpPr>
              <a:xfrm>
                <a:off x="3383825" y="452264"/>
                <a:ext cx="196200" cy="375250"/>
                <a:chOff x="816950" y="467150"/>
                <a:chExt cx="196200" cy="375250"/>
              </a:xfrm>
            </p:grpSpPr>
            <p:sp>
              <p:nvSpPr>
                <p:cNvPr id="37"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8"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9" name="Google Shape;1837;p34"/>
              <p:cNvGrpSpPr/>
              <p:nvPr/>
            </p:nvGrpSpPr>
            <p:grpSpPr>
              <a:xfrm>
                <a:off x="3811638" y="452264"/>
                <a:ext cx="196200" cy="375250"/>
                <a:chOff x="816950" y="467150"/>
                <a:chExt cx="196200" cy="375250"/>
              </a:xfrm>
            </p:grpSpPr>
            <p:sp>
              <p:nvSpPr>
                <p:cNvPr id="35"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6"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0" name="Google Shape;1840;p34"/>
              <p:cNvGrpSpPr/>
              <p:nvPr/>
            </p:nvGrpSpPr>
            <p:grpSpPr>
              <a:xfrm>
                <a:off x="4239450" y="452264"/>
                <a:ext cx="196200" cy="375250"/>
                <a:chOff x="816950" y="467150"/>
                <a:chExt cx="196200" cy="375250"/>
              </a:xfrm>
            </p:grpSpPr>
            <p:sp>
              <p:nvSpPr>
                <p:cNvPr id="33"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4"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1" name="Google Shape;1843;p34"/>
              <p:cNvGrpSpPr/>
              <p:nvPr/>
            </p:nvGrpSpPr>
            <p:grpSpPr>
              <a:xfrm>
                <a:off x="4667263" y="452264"/>
                <a:ext cx="196200" cy="375250"/>
                <a:chOff x="816950" y="467150"/>
                <a:chExt cx="196200" cy="375250"/>
              </a:xfrm>
            </p:grpSpPr>
            <p:sp>
              <p:nvSpPr>
                <p:cNvPr id="31"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2"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2" name="Google Shape;1846;p34"/>
              <p:cNvGrpSpPr/>
              <p:nvPr/>
            </p:nvGrpSpPr>
            <p:grpSpPr>
              <a:xfrm>
                <a:off x="5095075" y="452264"/>
                <a:ext cx="196200" cy="375250"/>
                <a:chOff x="816950" y="467150"/>
                <a:chExt cx="196200" cy="375250"/>
              </a:xfrm>
            </p:grpSpPr>
            <p:sp>
              <p:nvSpPr>
                <p:cNvPr id="29"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0"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3" name="Google Shape;1849;p34"/>
              <p:cNvGrpSpPr/>
              <p:nvPr/>
            </p:nvGrpSpPr>
            <p:grpSpPr>
              <a:xfrm>
                <a:off x="5522888" y="452264"/>
                <a:ext cx="196200" cy="375250"/>
                <a:chOff x="816950" y="467150"/>
                <a:chExt cx="196200" cy="375250"/>
              </a:xfrm>
            </p:grpSpPr>
            <p:sp>
              <p:nvSpPr>
                <p:cNvPr id="27"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8"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4" name="Google Shape;1852;p34"/>
              <p:cNvGrpSpPr/>
              <p:nvPr/>
            </p:nvGrpSpPr>
            <p:grpSpPr>
              <a:xfrm>
                <a:off x="5950700" y="452264"/>
                <a:ext cx="196200" cy="375250"/>
                <a:chOff x="816950" y="467150"/>
                <a:chExt cx="196200" cy="375250"/>
              </a:xfrm>
            </p:grpSpPr>
            <p:sp>
              <p:nvSpPr>
                <p:cNvPr id="25"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6"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51" name="Picture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3" name="Content Placeholder 2"/>
          <p:cNvSpPr>
            <a:spLocks noGrp="1"/>
          </p:cNvSpPr>
          <p:nvPr>
            <p:ph idx="1"/>
          </p:nvPr>
        </p:nvSpPr>
        <p:spPr>
          <a:xfrm>
            <a:off x="2700633" y="2751373"/>
            <a:ext cx="6704933" cy="3168352"/>
          </a:xfrm>
        </p:spPr>
        <p:txBody>
          <a:bodyPr anchor="ctr">
            <a:normAutofit/>
          </a:bodyPr>
          <a:lstStyle/>
          <a:p>
            <a:pPr marL="0" indent="0" algn="ctr">
              <a:buNone/>
            </a:pPr>
            <a:r>
              <a:rPr lang="en-US" sz="2000" dirty="0" err="1">
                <a:solidFill>
                  <a:schemeClr val="bg1"/>
                </a:solidFill>
                <a:latin typeface="Cambria" panose="02040503050406030204" pitchFamily="18" charset="0"/>
                <a:ea typeface="Cambria" panose="02040503050406030204" pitchFamily="18" charset="0"/>
              </a:rPr>
              <a:t>Komputer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adalah</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digital yang </a:t>
            </a:r>
            <a:r>
              <a:rPr lang="en-US" sz="2000" dirty="0" err="1">
                <a:solidFill>
                  <a:schemeClr val="bg1"/>
                </a:solidFill>
                <a:latin typeface="Cambria" panose="02040503050406030204" pitchFamily="18" charset="0"/>
                <a:ea typeface="Cambria" panose="02040503050406030204" pitchFamily="18" charset="0"/>
              </a:rPr>
              <a:t>dilengkapi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komponen</a:t>
            </a:r>
            <a:r>
              <a:rPr lang="id-ID"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masukan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pemrosesan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keluaran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Beberapa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digital yang </a:t>
            </a:r>
            <a:r>
              <a:rPr lang="en-US" sz="2000" dirty="0" err="1">
                <a:solidFill>
                  <a:schemeClr val="bg1"/>
                </a:solidFill>
                <a:latin typeface="Cambria" panose="02040503050406030204" pitchFamily="18" charset="0"/>
                <a:ea typeface="Cambria" panose="02040503050406030204" pitchFamily="18" charset="0"/>
              </a:rPr>
              <a:t>dapat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dikatakan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komputer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antara</a:t>
            </a:r>
            <a:r>
              <a:rPr lang="en-US" sz="2000" dirty="0">
                <a:solidFill>
                  <a:schemeClr val="bg1"/>
                </a:solidFill>
                <a:latin typeface="Cambria" panose="02040503050406030204" pitchFamily="18" charset="0"/>
                <a:ea typeface="Cambria" panose="02040503050406030204" pitchFamily="18" charset="0"/>
              </a:rPr>
              <a:t> lain PC, laptop, tablet,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smartphone</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Perangkat-perangkat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tersebut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memiliki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kemampuan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melakukan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pemrosesan</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sendiri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independen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seperti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menyimpan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dokumen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memutar</a:t>
            </a:r>
            <a:r>
              <a:rPr lang="en-US" sz="2000" dirty="0">
                <a:solidFill>
                  <a:schemeClr val="bg1"/>
                </a:solidFill>
                <a:latin typeface="Cambria" panose="02040503050406030204" pitchFamily="18" charset="0"/>
                <a:ea typeface="Cambria" panose="02040503050406030204" pitchFamily="18" charset="0"/>
              </a:rPr>
              <a:t> video,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melakukan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penghitungan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sesuai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perintah</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user</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Konsep</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kerja</a:t>
            </a:r>
            <a:r>
              <a:rPr lang="id-ID"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perangkat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ini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disebut</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dengan</a:t>
            </a:r>
            <a:r>
              <a:rPr lang="en-US" sz="2000" dirty="0">
                <a:solidFill>
                  <a:schemeClr val="bg1"/>
                </a:solidFill>
                <a:latin typeface="Cambria" panose="02040503050406030204" pitchFamily="18" charset="0"/>
                <a:ea typeface="Cambria" panose="02040503050406030204" pitchFamily="18" charset="0"/>
              </a:rPr>
              <a:t> </a:t>
            </a:r>
            <a:r>
              <a:rPr lang="en-US" sz="2000" i="1" dirty="0">
                <a:solidFill>
                  <a:schemeClr val="bg1"/>
                </a:solidFill>
                <a:latin typeface="Cambria" panose="02040503050406030204" pitchFamily="18" charset="0"/>
                <a:ea typeface="Cambria" panose="02040503050406030204" pitchFamily="18" charset="0"/>
              </a:rPr>
              <a:t>stand alone</a:t>
            </a:r>
            <a:r>
              <a:rPr lang="en-US" sz="2000" dirty="0">
                <a:solidFill>
                  <a:schemeClr val="bg1"/>
                </a:solidFill>
                <a:latin typeface="Cambria" panose="02040503050406030204" pitchFamily="18" charset="0"/>
                <a:ea typeface="Cambria" panose="02040503050406030204" pitchFamily="18" charset="0"/>
              </a:rPr>
              <a:t>. </a:t>
            </a:r>
            <a:endParaRPr lang="id-ID" sz="2000" dirty="0">
              <a:solidFill>
                <a:schemeClr val="bg1"/>
              </a:solidFill>
              <a:latin typeface="Cambria" panose="02040503050406030204" pitchFamily="18" charset="0"/>
              <a:ea typeface="Cambria" panose="02040503050406030204" pitchFamily="18" charset="0"/>
            </a:endParaRPr>
          </a:p>
        </p:txBody>
      </p:sp>
      <p:grpSp>
        <p:nvGrpSpPr>
          <p:cNvPr id="63" name="Group 62"/>
          <p:cNvGrpSpPr/>
          <p:nvPr/>
        </p:nvGrpSpPr>
        <p:grpSpPr>
          <a:xfrm>
            <a:off x="5184487" y="1553602"/>
            <a:ext cx="1819344" cy="1313194"/>
            <a:chOff x="1328418" y="2636737"/>
            <a:chExt cx="1126585" cy="813164"/>
          </a:xfrm>
        </p:grpSpPr>
        <p:sp>
          <p:nvSpPr>
            <p:cNvPr id="52" name="Rectangle 51"/>
            <p:cNvSpPr/>
            <p:nvPr/>
          </p:nvSpPr>
          <p:spPr>
            <a:xfrm>
              <a:off x="1328418" y="2878598"/>
              <a:ext cx="675951" cy="477785"/>
            </a:xfrm>
            <a:prstGeom prst="rect">
              <a:avLst/>
            </a:prstGeom>
            <a:solidFill>
              <a:schemeClr val="bg1"/>
            </a:solid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1328418" y="3221193"/>
              <a:ext cx="675951"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643862" y="3266256"/>
              <a:ext cx="45063" cy="45063"/>
            </a:xfrm>
            <a:prstGeom prst="ellipse">
              <a:avLst/>
            </a:prstGeom>
            <a:solidFill>
              <a:srgbClr val="254061"/>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p:cNvCxnSpPr/>
            <p:nvPr/>
          </p:nvCxnSpPr>
          <p:spPr>
            <a:xfrm>
              <a:off x="1598798" y="3356383"/>
              <a:ext cx="0" cy="90127"/>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733989" y="3356383"/>
              <a:ext cx="0" cy="90127"/>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531203" y="3448051"/>
              <a:ext cx="27038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139559" y="2636737"/>
              <a:ext cx="315444" cy="813164"/>
            </a:xfrm>
            <a:prstGeom prst="rect">
              <a:avLst/>
            </a:prstGeom>
            <a:solidFill>
              <a:schemeClr val="bg1"/>
            </a:solidFill>
            <a:ln w="57150">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p:nvPr/>
          </p:nvCxnSpPr>
          <p:spPr>
            <a:xfrm>
              <a:off x="2229686" y="2771927"/>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229686" y="2816991"/>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229686" y="2865807"/>
              <a:ext cx="135190" cy="0"/>
            </a:xfrm>
            <a:prstGeom prst="line">
              <a:avLst/>
            </a:prstGeom>
            <a:ln w="28575">
              <a:solidFill>
                <a:srgbClr val="FFD966"/>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2251666" y="3288788"/>
              <a:ext cx="90127" cy="90127"/>
            </a:xfrm>
            <a:prstGeom prst="ellipse">
              <a:avLst/>
            </a:prstGeom>
            <a:solidFill>
              <a:schemeClr val="bg1"/>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269881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710723"/>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Hub</a:t>
            </a:r>
          </a:p>
        </p:txBody>
      </p:sp>
      <p:sp>
        <p:nvSpPr>
          <p:cNvPr id="5" name="Folded Corner 4"/>
          <p:cNvSpPr/>
          <p:nvPr/>
        </p:nvSpPr>
        <p:spPr>
          <a:xfrm>
            <a:off x="5461000" y="2728384"/>
            <a:ext cx="5803900" cy="2314039"/>
          </a:xfrm>
          <a:prstGeom prst="foldedCorner">
            <a:avLst/>
          </a:prstGeom>
        </p:spPr>
        <p:txBody>
          <a:bodyPr wrap="square">
            <a:spAutoFit/>
          </a:bodyPr>
          <a:lstStyle/>
          <a:p>
            <a:r>
              <a:rPr lang="id-ID" sz="2000" dirty="0">
                <a:latin typeface="Cambria" panose="02040503050406030204" pitchFamily="18" charset="0"/>
                <a:ea typeface="Cambria" panose="02040503050406030204" pitchFamily="18" charset="0"/>
              </a:rPr>
              <a:t>adalah perangkat yang berfungsi sebagai pusat sambungan yang menghubungkan beberapa perangkat dalam jaringan yang sama. Hub bersifat distributor pasif yang akan membagikan setiap data yang diterimanya ke semua perangkat yang terkoneksi.</a:t>
            </a:r>
          </a:p>
        </p:txBody>
      </p:sp>
      <p:sp>
        <p:nvSpPr>
          <p:cNvPr id="14" name="Rectangle 13"/>
          <p:cNvSpPr/>
          <p:nvPr/>
        </p:nvSpPr>
        <p:spPr>
          <a:xfrm>
            <a:off x="1153864" y="2791884"/>
            <a:ext cx="3962401" cy="1754326"/>
          </a:xfrm>
          <a:prstGeom prst="rect">
            <a:avLst/>
          </a:prstGeom>
        </p:spPr>
        <p:txBody>
          <a:bodyPr wrap="square">
            <a:spAutoFit/>
          </a:bodyPr>
          <a:lstStyle/>
          <a:p>
            <a:pPr algn="r"/>
            <a:r>
              <a:rPr lang="en-US" sz="5400" b="1" dirty="0">
                <a:solidFill>
                  <a:schemeClr val="accent6">
                    <a:lumMod val="75000"/>
                  </a:schemeClr>
                </a:solidFill>
                <a:ea typeface="Cambria" panose="02040503050406030204" pitchFamily="18" charset="0"/>
              </a:rPr>
              <a:t>H</a:t>
            </a:r>
            <a:r>
              <a:rPr lang="id-ID" sz="5400" b="1" dirty="0">
                <a:solidFill>
                  <a:schemeClr val="accent6">
                    <a:lumMod val="75000"/>
                  </a:schemeClr>
                </a:solidFill>
                <a:ea typeface="Cambria" panose="02040503050406030204" pitchFamily="18" charset="0"/>
              </a:rPr>
              <a:t>ub</a:t>
            </a:r>
            <a:r>
              <a:rPr lang="en-US" sz="5400" b="1" dirty="0">
                <a:solidFill>
                  <a:schemeClr val="accent6">
                    <a:lumMod val="75000"/>
                  </a:schemeClr>
                </a:solidFill>
                <a:ea typeface="Cambria" panose="02040503050406030204" pitchFamily="18" charset="0"/>
              </a:rPr>
              <a:t> </a:t>
            </a:r>
            <a:r>
              <a:rPr lang="id-ID" sz="5400" b="1" dirty="0">
                <a:solidFill>
                  <a:schemeClr val="accent6">
                    <a:lumMod val="75000"/>
                  </a:schemeClr>
                </a:solidFill>
                <a:ea typeface="Cambria" panose="02040503050406030204" pitchFamily="18" charset="0"/>
              </a:rPr>
              <a:t>atau Konsentrator </a:t>
            </a:r>
            <a:endParaRPr lang="en-US" sz="5400" b="1" dirty="0">
              <a:solidFill>
                <a:schemeClr val="accent6">
                  <a:lumMod val="75000"/>
                </a:schemeClr>
              </a:solidFill>
            </a:endParaRPr>
          </a:p>
        </p:txBody>
      </p:sp>
      <p:cxnSp>
        <p:nvCxnSpPr>
          <p:cNvPr id="16" name="Straight Connector 15"/>
          <p:cNvCxnSpPr/>
          <p:nvPr/>
        </p:nvCxnSpPr>
        <p:spPr>
          <a:xfrm>
            <a:off x="5270500" y="2590800"/>
            <a:ext cx="0" cy="2273300"/>
          </a:xfrm>
          <a:prstGeom prst="line">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346199" y="2590800"/>
            <a:ext cx="3962401" cy="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270501" y="4838700"/>
            <a:ext cx="5994399" cy="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1304425" y="2445877"/>
            <a:ext cx="292101" cy="2921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0981825" y="4692649"/>
            <a:ext cx="292101" cy="29210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15368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55916"/>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Switch</a:t>
            </a:r>
          </a:p>
        </p:txBody>
      </p:sp>
      <p:sp>
        <p:nvSpPr>
          <p:cNvPr id="12" name="Content Placeholder 2"/>
          <p:cNvSpPr txBox="1">
            <a:spLocks/>
          </p:cNvSpPr>
          <p:nvPr/>
        </p:nvSpPr>
        <p:spPr>
          <a:xfrm>
            <a:off x="1469526" y="2051130"/>
            <a:ext cx="9769974" cy="1504870"/>
          </a:xfrm>
          <a:prstGeom prst="roundRect">
            <a:avLst/>
          </a:prstGeom>
          <a:solidFill>
            <a:srgbClr val="FBE5D6"/>
          </a:solidFill>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memiliki fungsi yang sama dengan hub, namun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bersifat distributor aktif. Selain mendistribusikan data,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juga menyimpan MAC </a:t>
            </a:r>
            <a:r>
              <a:rPr lang="id-ID" sz="2000" i="1" dirty="0">
                <a:latin typeface="Cambria" panose="02040503050406030204" pitchFamily="18" charset="0"/>
                <a:ea typeface="Cambria" panose="02040503050406030204" pitchFamily="18" charset="0"/>
              </a:rPr>
              <a:t>adress</a:t>
            </a:r>
            <a:r>
              <a:rPr lang="id-ID" sz="2000" dirty="0">
                <a:latin typeface="Cambria" panose="02040503050406030204" pitchFamily="18" charset="0"/>
                <a:ea typeface="Cambria" panose="02040503050406030204" pitchFamily="18" charset="0"/>
              </a:rPr>
              <a:t> setiap perangkat yang terhubung sehingga setiap data yang ditransfer akan diteruskan ke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yang menjadi tujuannya.</a:t>
            </a:r>
          </a:p>
        </p:txBody>
      </p:sp>
      <p:sp>
        <p:nvSpPr>
          <p:cNvPr id="13" name="Content Placeholder 2"/>
          <p:cNvSpPr txBox="1">
            <a:spLocks/>
          </p:cNvSpPr>
          <p:nvPr/>
        </p:nvSpPr>
        <p:spPr>
          <a:xfrm>
            <a:off x="2631999" y="5536631"/>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i="1" dirty="0" smtClean="0"/>
              <a:t>Switch</a:t>
            </a:r>
            <a:endParaRPr lang="id-ID"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3922" y="3787257"/>
            <a:ext cx="5421794" cy="1942211"/>
          </a:xfrm>
          <a:prstGeom prst="rect">
            <a:avLst/>
          </a:prstGeom>
        </p:spPr>
      </p:pic>
    </p:spTree>
    <p:extLst>
      <p:ext uri="{BB962C8B-B14F-4D97-AF65-F5344CB8AC3E}">
        <p14:creationId xmlns:p14="http://schemas.microsoft.com/office/powerpoint/2010/main" val="28609662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9526" y="2256685"/>
            <a:ext cx="3966074" cy="3432915"/>
          </a:xfrm>
          <a:prstGeom prst="roundRect">
            <a:avLst/>
          </a:prstGeom>
          <a:solidFill>
            <a:schemeClr val="accent5">
              <a:lumMod val="50000"/>
            </a:schemeClr>
          </a:solidFill>
        </p:spPr>
        <p:txBody>
          <a:bodyPr anchor="ctr">
            <a:normAutofit/>
          </a:bodyPr>
          <a:lstStyle/>
          <a:p>
            <a:pPr marL="0" indent="0" algn="ctr">
              <a:buNone/>
            </a:pPr>
            <a:r>
              <a:rPr lang="en-US" sz="2000" i="1" dirty="0">
                <a:solidFill>
                  <a:schemeClr val="bg1"/>
                </a:solidFill>
                <a:latin typeface="Cambria" panose="02040503050406030204" pitchFamily="18" charset="0"/>
                <a:ea typeface="Cambria" panose="02040503050406030204" pitchFamily="18" charset="0"/>
              </a:rPr>
              <a:t>R</a:t>
            </a:r>
            <a:r>
              <a:rPr lang="id-ID" sz="2000" i="1" dirty="0">
                <a:solidFill>
                  <a:schemeClr val="bg1"/>
                </a:solidFill>
                <a:latin typeface="Cambria" panose="02040503050406030204" pitchFamily="18" charset="0"/>
                <a:ea typeface="Cambria" panose="02040503050406030204" pitchFamily="18" charset="0"/>
              </a:rPr>
              <a:t>outer </a:t>
            </a:r>
            <a:r>
              <a:rPr lang="id-ID" sz="2000" dirty="0">
                <a:solidFill>
                  <a:schemeClr val="bg1"/>
                </a:solidFill>
                <a:latin typeface="Cambria" panose="02040503050406030204" pitchFamily="18" charset="0"/>
                <a:ea typeface="Cambria" panose="02040503050406030204" pitchFamily="18" charset="0"/>
              </a:rPr>
              <a:t>adalah perangkat jaringan yang bertugas mengirimkan paket data melalui jaringan internet dari sumber data ke tujuannya. Proses pengiriman paket data tersebut disebut dengan </a:t>
            </a:r>
            <a:r>
              <a:rPr lang="id-ID" sz="2000" i="1" dirty="0">
                <a:solidFill>
                  <a:schemeClr val="bg1"/>
                </a:solidFill>
                <a:latin typeface="Cambria" panose="02040503050406030204" pitchFamily="18" charset="0"/>
                <a:ea typeface="Cambria" panose="02040503050406030204" pitchFamily="18" charset="0"/>
              </a:rPr>
              <a:t>routing</a:t>
            </a:r>
            <a:r>
              <a:rPr lang="id-ID" sz="2000" dirty="0">
                <a:solidFill>
                  <a:schemeClr val="bg1"/>
                </a:solidFill>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6</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Router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8383" y="1958392"/>
            <a:ext cx="5105400" cy="3829050"/>
          </a:xfrm>
          <a:prstGeom prst="rect">
            <a:avLst/>
          </a:prstGeom>
        </p:spPr>
      </p:pic>
      <p:sp>
        <p:nvSpPr>
          <p:cNvPr id="13" name="Content Placeholder 2"/>
          <p:cNvSpPr txBox="1">
            <a:spLocks/>
          </p:cNvSpPr>
          <p:nvPr/>
        </p:nvSpPr>
        <p:spPr>
          <a:xfrm>
            <a:off x="6415743" y="5588163"/>
            <a:ext cx="463037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i="1" dirty="0" smtClean="0"/>
              <a:t>Router</a:t>
            </a:r>
            <a:endParaRPr lang="id-ID" sz="2400" dirty="0"/>
          </a:p>
        </p:txBody>
      </p:sp>
    </p:spTree>
    <p:extLst>
      <p:ext uri="{BB962C8B-B14F-4D97-AF65-F5344CB8AC3E}">
        <p14:creationId xmlns:p14="http://schemas.microsoft.com/office/powerpoint/2010/main" val="39020348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6843860" y="2169187"/>
            <a:ext cx="4279900" cy="3444213"/>
          </a:xfrm>
          <a:solidFill>
            <a:schemeClr val="accent5">
              <a:lumMod val="50000"/>
            </a:schemeClr>
          </a:solidFill>
        </p:spPr>
        <p:txBody>
          <a:bodyPr anchor="ctr">
            <a:normAutofit/>
          </a:bodyPr>
          <a:lstStyle/>
          <a:p>
            <a:pPr marL="0" indent="0" algn="ctr">
              <a:buNone/>
            </a:pPr>
            <a:r>
              <a:rPr lang="en-US" sz="2000" i="1" dirty="0">
                <a:solidFill>
                  <a:schemeClr val="bg1"/>
                </a:solidFill>
                <a:latin typeface="Cambria" panose="02040503050406030204" pitchFamily="18" charset="0"/>
                <a:ea typeface="Cambria" panose="02040503050406030204" pitchFamily="18" charset="0"/>
              </a:rPr>
              <a:t>A</a:t>
            </a:r>
            <a:r>
              <a:rPr lang="id-ID" sz="2000" i="1" dirty="0">
                <a:solidFill>
                  <a:schemeClr val="bg1"/>
                </a:solidFill>
                <a:latin typeface="Cambria" panose="02040503050406030204" pitchFamily="18" charset="0"/>
                <a:ea typeface="Cambria" panose="02040503050406030204" pitchFamily="18" charset="0"/>
              </a:rPr>
              <a:t>ccess point </a:t>
            </a:r>
            <a:r>
              <a:rPr lang="id-ID" sz="2000" dirty="0">
                <a:solidFill>
                  <a:schemeClr val="bg1"/>
                </a:solidFill>
                <a:latin typeface="Cambria" panose="02040503050406030204" pitchFamily="18" charset="0"/>
                <a:ea typeface="Cambria" panose="02040503050406030204" pitchFamily="18" charset="0"/>
              </a:rPr>
              <a:t>merupakan perangkat yang berfungsi menerima dan mendistribusikan data. Berbeda dengan </a:t>
            </a:r>
            <a:r>
              <a:rPr lang="id-ID" sz="2000" i="1" dirty="0">
                <a:solidFill>
                  <a:schemeClr val="bg1"/>
                </a:solidFill>
                <a:latin typeface="Cambria" panose="02040503050406030204" pitchFamily="18" charset="0"/>
                <a:ea typeface="Cambria" panose="02040503050406030204" pitchFamily="18" charset="0"/>
              </a:rPr>
              <a:t>router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access point </a:t>
            </a:r>
            <a:r>
              <a:rPr lang="id-ID" sz="2000" dirty="0">
                <a:solidFill>
                  <a:schemeClr val="bg1"/>
                </a:solidFill>
                <a:latin typeface="Cambria" panose="02040503050406030204" pitchFamily="18" charset="0"/>
                <a:ea typeface="Cambria" panose="02040503050406030204" pitchFamily="18" charset="0"/>
              </a:rPr>
              <a:t>hanya</a:t>
            </a:r>
            <a:r>
              <a:rPr lang="id-ID" sz="2000" i="1" dirty="0">
                <a:solidFill>
                  <a:schemeClr val="bg1"/>
                </a:solidFill>
                <a:latin typeface="Cambria" panose="02040503050406030204" pitchFamily="18" charset="0"/>
                <a:ea typeface="Cambria" panose="02040503050406030204" pitchFamily="18" charset="0"/>
              </a:rPr>
              <a:t> </a:t>
            </a:r>
            <a:r>
              <a:rPr lang="id-ID" sz="2000" dirty="0">
                <a:solidFill>
                  <a:schemeClr val="bg1"/>
                </a:solidFill>
                <a:latin typeface="Cambria" panose="02040503050406030204" pitchFamily="18" charset="0"/>
                <a:ea typeface="Cambria" panose="02040503050406030204" pitchFamily="18" charset="0"/>
              </a:rPr>
              <a:t>berperan untuk mengoneksikan perangkat yang ingin terhubung dalam jaringan. Oleh karena itu, perangkat </a:t>
            </a:r>
            <a:r>
              <a:rPr lang="id-ID" sz="2000" i="1" dirty="0">
                <a:solidFill>
                  <a:schemeClr val="bg1"/>
                </a:solidFill>
                <a:latin typeface="Cambria" panose="02040503050406030204" pitchFamily="18" charset="0"/>
                <a:ea typeface="Cambria" panose="02040503050406030204" pitchFamily="18" charset="0"/>
              </a:rPr>
              <a:t>access</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point</a:t>
            </a:r>
            <a:r>
              <a:rPr lang="id-ID" sz="2000" dirty="0">
                <a:solidFill>
                  <a:schemeClr val="bg1"/>
                </a:solidFill>
                <a:latin typeface="Cambria" panose="02040503050406030204" pitchFamily="18" charset="0"/>
                <a:ea typeface="Cambria" panose="02040503050406030204" pitchFamily="18" charset="0"/>
              </a:rPr>
              <a:t> dan </a:t>
            </a:r>
            <a:r>
              <a:rPr lang="id-ID" sz="2000" i="1" dirty="0">
                <a:solidFill>
                  <a:schemeClr val="bg1"/>
                </a:solidFill>
                <a:latin typeface="Cambria" panose="02040503050406030204" pitchFamily="18" charset="0"/>
                <a:ea typeface="Cambria" panose="02040503050406030204" pitchFamily="18" charset="0"/>
              </a:rPr>
              <a:t>router</a:t>
            </a:r>
            <a:r>
              <a:rPr lang="id-ID" sz="2000" dirty="0">
                <a:solidFill>
                  <a:schemeClr val="bg1"/>
                </a:solidFill>
                <a:latin typeface="Cambria" panose="02040503050406030204" pitchFamily="18" charset="0"/>
                <a:ea typeface="Cambria" panose="02040503050406030204" pitchFamily="18" charset="0"/>
              </a:rPr>
              <a:t> saling berhubungan dalam menjalankan fungsinya.</a:t>
            </a:r>
          </a:p>
        </p:txBody>
      </p:sp>
      <p:sp>
        <p:nvSpPr>
          <p:cNvPr id="8" name="Content Placeholder 2"/>
          <p:cNvSpPr txBox="1">
            <a:spLocks/>
          </p:cNvSpPr>
          <p:nvPr/>
        </p:nvSpPr>
        <p:spPr>
          <a:xfrm>
            <a:off x="1068240" y="5407027"/>
            <a:ext cx="4630373"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i="1" dirty="0" smtClean="0"/>
              <a:t>A</a:t>
            </a:r>
            <a:r>
              <a:rPr lang="id-ID" sz="2400" i="1" dirty="0"/>
              <a:t>ccess </a:t>
            </a:r>
            <a:r>
              <a:rPr lang="id-ID" sz="2400" i="1" dirty="0" smtClean="0"/>
              <a:t>point</a:t>
            </a:r>
            <a:endParaRPr lang="id-ID" sz="24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id-ID" sz="3200" i="1" dirty="0">
                <a:latin typeface="Cambria" panose="02040503050406030204" pitchFamily="18" charset="0"/>
                <a:ea typeface="Cambria" panose="02040503050406030204" pitchFamily="18" charset="0"/>
              </a:rPr>
              <a:t>Access Point</a:t>
            </a:r>
            <a:endParaRPr kumimoji="0" lang="en-US" sz="320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3" y="2141331"/>
            <a:ext cx="4898546" cy="3265696"/>
          </a:xfrm>
          <a:prstGeom prst="rect">
            <a:avLst/>
          </a:prstGeom>
        </p:spPr>
      </p:pic>
    </p:spTree>
    <p:extLst>
      <p:ext uri="{BB962C8B-B14F-4D97-AF65-F5344CB8AC3E}">
        <p14:creationId xmlns:p14="http://schemas.microsoft.com/office/powerpoint/2010/main" val="12465814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469526" y="1761718"/>
            <a:ext cx="9401675" cy="1836765"/>
            <a:chOff x="2000367" y="906766"/>
            <a:chExt cx="8209457" cy="1687451"/>
          </a:xfrm>
        </p:grpSpPr>
        <p:sp>
          <p:nvSpPr>
            <p:cNvPr id="13" name="Rounded Rectangle 12"/>
            <p:cNvSpPr/>
            <p:nvPr/>
          </p:nvSpPr>
          <p:spPr>
            <a:xfrm>
              <a:off x="2088682" y="969945"/>
              <a:ext cx="8046720" cy="1548888"/>
            </a:xfrm>
            <a:prstGeom prst="roundRect">
              <a:avLst/>
            </a:prstGeom>
            <a:solidFill>
              <a:srgbClr val="FB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000367" y="906766"/>
              <a:ext cx="3242821" cy="1299580"/>
              <a:chOff x="2000367" y="576821"/>
              <a:chExt cx="3242821" cy="1299580"/>
            </a:xfrm>
            <a:solidFill>
              <a:srgbClr val="E7AFAF"/>
            </a:solidFill>
          </p:grpSpPr>
          <p:sp>
            <p:nvSpPr>
              <p:cNvPr id="15" name="Rectangle 14"/>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6" name="Rectangle 15"/>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nvGrpSpPr>
            <p:cNvPr id="17" name="Group 16"/>
            <p:cNvGrpSpPr/>
            <p:nvPr/>
          </p:nvGrpSpPr>
          <p:grpSpPr>
            <a:xfrm flipH="1" flipV="1">
              <a:off x="6967003" y="1294637"/>
              <a:ext cx="3242821" cy="1299580"/>
              <a:chOff x="2000367" y="576821"/>
              <a:chExt cx="3242821" cy="1299580"/>
            </a:xfrm>
            <a:solidFill>
              <a:srgbClr val="E7AFAF"/>
            </a:solidFill>
          </p:grpSpPr>
          <p:sp>
            <p:nvSpPr>
              <p:cNvPr id="18" name="Rectangle 17"/>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19" name="Rectangle 18"/>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grpSp>
      </p:grpSp>
      <p:sp>
        <p:nvSpPr>
          <p:cNvPr id="5" name="Content Placeholder 2"/>
          <p:cNvSpPr>
            <a:spLocks noGrp="1"/>
          </p:cNvSpPr>
          <p:nvPr>
            <p:ph idx="1"/>
          </p:nvPr>
        </p:nvSpPr>
        <p:spPr>
          <a:xfrm>
            <a:off x="1521925" y="1759003"/>
            <a:ext cx="9132918" cy="1767996"/>
          </a:xfrm>
        </p:spPr>
        <p:txBody>
          <a:bodyPr anchor="ctr">
            <a:noAutofit/>
          </a:bodyPr>
          <a:lstStyle/>
          <a:p>
            <a:pPr marL="0" indent="0" algn="ctr">
              <a:buNone/>
            </a:pPr>
            <a:r>
              <a:rPr lang="en-US" sz="2000" dirty="0">
                <a:latin typeface="Cambria" panose="02040503050406030204" pitchFamily="18" charset="0"/>
                <a:ea typeface="Cambria" panose="02040503050406030204" pitchFamily="18" charset="0"/>
              </a:rPr>
              <a:t>M</a:t>
            </a:r>
            <a:r>
              <a:rPr lang="id-ID" sz="2000" dirty="0">
                <a:latin typeface="Cambria" panose="02040503050406030204" pitchFamily="18" charset="0"/>
                <a:ea typeface="Cambria" panose="02040503050406030204" pitchFamily="18" charset="0"/>
              </a:rPr>
              <a:t>odem adalah perangkat yang berfungsi melakukan modulasi dan demodulasi. Modulasi adalah proses pengubahan sinyal informasi ke dalam sinyal pembawa, sedangkan demodulasi adalah proses penyaringan sinyal informasi dari sinyal pembawa.</a:t>
            </a:r>
          </a:p>
        </p:txBody>
      </p:sp>
      <p:sp>
        <p:nvSpPr>
          <p:cNvPr id="8" name="Content Placeholder 2"/>
          <p:cNvSpPr txBox="1">
            <a:spLocks/>
          </p:cNvSpPr>
          <p:nvPr/>
        </p:nvSpPr>
        <p:spPr>
          <a:xfrm>
            <a:off x="2639616" y="5875081"/>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smtClean="0"/>
              <a:t>M</a:t>
            </a:r>
            <a:r>
              <a:rPr lang="id-ID" sz="2400" dirty="0" smtClean="0"/>
              <a:t>odem</a:t>
            </a:r>
            <a:endParaRPr lang="id-ID" sz="24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8.</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en-US" sz="3200" dirty="0">
                <a:latin typeface="Cambria" panose="02040503050406030204" pitchFamily="18" charset="0"/>
                <a:ea typeface="Cambria" panose="02040503050406030204" pitchFamily="18" charset="0"/>
              </a:rPr>
              <a:t>Modem</a:t>
            </a:r>
            <a:endParaRPr kumimoji="0" lang="en-US" sz="320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4350" y="3595767"/>
            <a:ext cx="3543300" cy="2362200"/>
          </a:xfrm>
          <a:prstGeom prst="rect">
            <a:avLst/>
          </a:prstGeom>
        </p:spPr>
      </p:pic>
    </p:spTree>
    <p:extLst>
      <p:ext uri="{BB962C8B-B14F-4D97-AF65-F5344CB8AC3E}">
        <p14:creationId xmlns:p14="http://schemas.microsoft.com/office/powerpoint/2010/main" val="19187206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81196" y="2070100"/>
            <a:ext cx="9414374" cy="4777852"/>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866687" y="2561059"/>
            <a:ext cx="8420313" cy="4144541"/>
          </a:xfrm>
          <a:prstGeom prst="roundRect">
            <a:avLst/>
          </a:prstGeom>
          <a:noFill/>
          <a:ln w="762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9</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707448"/>
            <a:ext cx="4742777" cy="584775"/>
          </a:xfrm>
          <a:prstGeom prst="rect">
            <a:avLst/>
          </a:prstGeom>
          <a:noFill/>
        </p:spPr>
        <p:txBody>
          <a:bodyPr wrap="square" rtlCol="0">
            <a:spAutoFit/>
          </a:bodyPr>
          <a:lstStyle/>
          <a:p>
            <a:pPr lvl="0"/>
            <a:r>
              <a:rPr lang="id-ID" sz="3200" dirty="0">
                <a:latin typeface="Cambria" panose="02040503050406030204" pitchFamily="18" charset="0"/>
                <a:ea typeface="Cambria" panose="02040503050406030204" pitchFamily="18" charset="0"/>
              </a:rPr>
              <a:t>Media Transmisi</a:t>
            </a:r>
            <a:endParaRPr kumimoji="0" lang="en-US" sz="320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Content Placeholder 2"/>
          <p:cNvSpPr>
            <a:spLocks noGrp="1"/>
          </p:cNvSpPr>
          <p:nvPr>
            <p:ph idx="1"/>
          </p:nvPr>
        </p:nvSpPr>
        <p:spPr>
          <a:xfrm>
            <a:off x="2255785" y="2925193"/>
            <a:ext cx="7642115" cy="3224084"/>
          </a:xfrm>
          <a:solidFill>
            <a:schemeClr val="accent6">
              <a:lumMod val="20000"/>
              <a:lumOff val="80000"/>
            </a:schemeClr>
          </a:solidFill>
        </p:spPr>
        <p:txBody>
          <a:bodyPr anchor="ctr">
            <a:normAutofit/>
          </a:bodyPr>
          <a:lstStyle/>
          <a:p>
            <a:pPr marL="0" indent="0">
              <a:buNone/>
            </a:pPr>
            <a:r>
              <a:rPr lang="id-ID" sz="2000" dirty="0">
                <a:latin typeface="Cambria" panose="02040503050406030204" pitchFamily="18" charset="0"/>
                <a:ea typeface="Cambria" panose="02040503050406030204" pitchFamily="18" charset="0"/>
              </a:rPr>
              <a:t>Secara umum media transmisi dibedakan menjadi dua, yaitu sebagai berikut.</a:t>
            </a:r>
          </a:p>
          <a:p>
            <a:r>
              <a:rPr lang="id-ID" sz="2000" i="1" dirty="0">
                <a:latin typeface="Cambria" panose="02040503050406030204" pitchFamily="18" charset="0"/>
                <a:ea typeface="Cambria" panose="02040503050406030204" pitchFamily="18" charset="0"/>
              </a:rPr>
              <a:t>Guided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media</a:t>
            </a:r>
            <a:r>
              <a:rPr lang="id-ID" sz="2000" dirty="0">
                <a:latin typeface="Cambria" panose="02040503050406030204" pitchFamily="18" charset="0"/>
                <a:ea typeface="Cambria" panose="02040503050406030204" pitchFamily="18" charset="0"/>
              </a:rPr>
              <a:t> merupakan media yang dapat menghantarkan data melalui konduktor fisik, seperti tembaga dan serat kaca. Contohnya, kabel </a:t>
            </a:r>
            <a:r>
              <a:rPr lang="id-ID" sz="2000" i="1" dirty="0">
                <a:latin typeface="Cambria" panose="02040503050406030204" pitchFamily="18" charset="0"/>
                <a:ea typeface="Cambria" panose="02040503050406030204" pitchFamily="18" charset="0"/>
              </a:rPr>
              <a:t>coaxial</a:t>
            </a:r>
            <a:r>
              <a:rPr lang="id-ID" sz="2000" dirty="0">
                <a:latin typeface="Cambria" panose="02040503050406030204" pitchFamily="18" charset="0"/>
                <a:ea typeface="Cambria" panose="02040503050406030204" pitchFamily="18" charset="0"/>
              </a:rPr>
              <a:t>, UTP, STP, dan </a:t>
            </a:r>
            <a:r>
              <a:rPr lang="id-ID" sz="2000" i="1" dirty="0">
                <a:latin typeface="Cambria" panose="02040503050406030204" pitchFamily="18" charset="0"/>
                <a:ea typeface="Cambria" panose="02040503050406030204" pitchFamily="18" charset="0"/>
              </a:rPr>
              <a:t>fiber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optic</a:t>
            </a:r>
            <a:r>
              <a:rPr lang="id-ID" sz="2000" dirty="0">
                <a:latin typeface="Cambria" panose="02040503050406030204" pitchFamily="18" charset="0"/>
                <a:ea typeface="Cambria" panose="02040503050406030204" pitchFamily="18" charset="0"/>
              </a:rPr>
              <a:t>.</a:t>
            </a:r>
          </a:p>
          <a:p>
            <a:r>
              <a:rPr lang="id-ID" sz="2000" i="1" dirty="0">
                <a:latin typeface="Cambria" panose="02040503050406030204" pitchFamily="18" charset="0"/>
                <a:ea typeface="Cambria" panose="02040503050406030204" pitchFamily="18" charset="0"/>
              </a:rPr>
              <a:t>Unguided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media</a:t>
            </a:r>
            <a:r>
              <a:rPr lang="id-ID" sz="2000" dirty="0">
                <a:latin typeface="Cambria" panose="02040503050406030204" pitchFamily="18" charset="0"/>
                <a:ea typeface="Cambria" panose="02040503050406030204" pitchFamily="18" charset="0"/>
              </a:rPr>
              <a:t> adalah jenis media tidak terpandu yang tidak memiliki bentuk secara fisik sehingga dalam pemancarannya memebutuhakn gelombang elektromagnetik untuk mentransfer data. Contohnya, gelombang radio, </a:t>
            </a:r>
            <a:r>
              <a:rPr lang="id-ID" sz="2000" i="1" dirty="0">
                <a:latin typeface="Cambria" panose="02040503050406030204" pitchFamily="18" charset="0"/>
                <a:ea typeface="Cambria" panose="02040503050406030204" pitchFamily="18" charset="0"/>
              </a:rPr>
              <a:t>infrared</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bluetooth</a:t>
            </a:r>
            <a:r>
              <a:rPr lang="id-ID" sz="2000" dirty="0">
                <a:latin typeface="Cambria" panose="02040503050406030204" pitchFamily="18" charset="0"/>
                <a:ea typeface="Cambria" panose="02040503050406030204" pitchFamily="18" charset="0"/>
              </a:rPr>
              <a:t>, dan satelit.</a:t>
            </a:r>
          </a:p>
        </p:txBody>
      </p:sp>
    </p:spTree>
    <p:extLst>
      <p:ext uri="{BB962C8B-B14F-4D97-AF65-F5344CB8AC3E}">
        <p14:creationId xmlns:p14="http://schemas.microsoft.com/office/powerpoint/2010/main" val="26521150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12192000" cy="6483255"/>
          </a:xfrm>
          <a:prstGeom prst="rect">
            <a:avLst/>
          </a:prstGeom>
          <a:pattFill prst="diagBrick">
            <a:fgClr>
              <a:schemeClr val="accent3">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858313" y="937600"/>
            <a:ext cx="3589615" cy="3931560"/>
          </a:xfrm>
          <a:prstGeom prst="round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TextBox 13"/>
          <p:cNvSpPr txBox="1"/>
          <p:nvPr/>
        </p:nvSpPr>
        <p:spPr>
          <a:xfrm>
            <a:off x="2326974" y="600508"/>
            <a:ext cx="2652289" cy="707886"/>
          </a:xfrm>
          <a:prstGeom prst="rect">
            <a:avLst/>
          </a:prstGeom>
          <a:solidFill>
            <a:schemeClr val="accent3">
              <a:lumMod val="40000"/>
              <a:lumOff val="60000"/>
            </a:schemeClr>
          </a:solidFill>
        </p:spPr>
        <p:txBody>
          <a:bodyPr wrap="square" rtlCol="0" anchor="ctr">
            <a:spAutoFit/>
          </a:bodyPr>
          <a:lstStyle/>
          <a:p>
            <a:pPr lvl="0" algn="ctr"/>
            <a:r>
              <a:rPr lang="id-ID" sz="2000" b="1" dirty="0">
                <a:latin typeface="Cambria" panose="02040503050406030204" pitchFamily="18" charset="0"/>
                <a:ea typeface="Cambria" panose="02040503050406030204" pitchFamily="18" charset="0"/>
              </a:rPr>
              <a:t>Media Transmisi Kabel</a:t>
            </a:r>
          </a:p>
        </p:txBody>
      </p:sp>
      <p:sp>
        <p:nvSpPr>
          <p:cNvPr id="15" name="Rounded Rectangle 14"/>
          <p:cNvSpPr/>
          <p:nvPr/>
        </p:nvSpPr>
        <p:spPr>
          <a:xfrm>
            <a:off x="6656938" y="937600"/>
            <a:ext cx="3589615" cy="3931559"/>
          </a:xfrm>
          <a:prstGeom prst="round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TextBox 15"/>
          <p:cNvSpPr txBox="1"/>
          <p:nvPr/>
        </p:nvSpPr>
        <p:spPr>
          <a:xfrm>
            <a:off x="7125600" y="583656"/>
            <a:ext cx="2652289" cy="707886"/>
          </a:xfrm>
          <a:prstGeom prst="rect">
            <a:avLst/>
          </a:prstGeom>
          <a:solidFill>
            <a:schemeClr val="accent3">
              <a:lumMod val="40000"/>
              <a:lumOff val="60000"/>
            </a:schemeClr>
          </a:solidFill>
        </p:spPr>
        <p:txBody>
          <a:bodyPr wrap="square" rtlCol="0" anchor="ctr">
            <a:spAutoFit/>
          </a:bodyPr>
          <a:lstStyle/>
          <a:p>
            <a:pPr lvl="0" algn="ctr"/>
            <a:r>
              <a:rPr lang="id-ID" sz="2000" b="1" dirty="0"/>
              <a:t>Media Transmisi Nirkabel atau </a:t>
            </a:r>
            <a:r>
              <a:rPr lang="id-ID" sz="2000" b="1" i="1" dirty="0"/>
              <a:t>Wireless</a:t>
            </a:r>
          </a:p>
        </p:txBody>
      </p:sp>
      <p:sp>
        <p:nvSpPr>
          <p:cNvPr id="18" name="Content Placeholder 2"/>
          <p:cNvSpPr txBox="1">
            <a:spLocks/>
          </p:cNvSpPr>
          <p:nvPr/>
        </p:nvSpPr>
        <p:spPr>
          <a:xfrm>
            <a:off x="2068942" y="1453828"/>
            <a:ext cx="3168352" cy="3146788"/>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mbria" panose="02040503050406030204" pitchFamily="18" charset="0"/>
                <a:ea typeface="Cambria" panose="02040503050406030204" pitchFamily="18" charset="0"/>
              </a:rPr>
              <a:t>K</a:t>
            </a:r>
            <a:r>
              <a:rPr lang="id-ID" sz="1800" dirty="0">
                <a:latin typeface="Cambria" panose="02040503050406030204" pitchFamily="18" charset="0"/>
                <a:ea typeface="Cambria" panose="02040503050406030204" pitchFamily="18" charset="0"/>
              </a:rPr>
              <a:t>etika memilih kabel sebagai media transmisi dalam membangun jaringan, ada tiga aspek yang harus dipertimbangkan, yaitu banyaknya perangkat yang terhubung, jangkauan dan area jaringan, serta kecepatan dan lebat </a:t>
            </a:r>
            <a:r>
              <a:rPr lang="id-ID" sz="1800" i="1" dirty="0">
                <a:latin typeface="Cambria" panose="02040503050406030204" pitchFamily="18" charset="0"/>
                <a:ea typeface="Cambria" panose="02040503050406030204" pitchFamily="18" charset="0"/>
              </a:rPr>
              <a:t>bandwidth</a:t>
            </a:r>
            <a:r>
              <a:rPr lang="id-ID" sz="1800" dirty="0">
                <a:latin typeface="Cambria" panose="02040503050406030204" pitchFamily="18" charset="0"/>
                <a:ea typeface="Cambria" panose="02040503050406030204" pitchFamily="18" charset="0"/>
              </a:rPr>
              <a:t> yang akan digunakan.</a:t>
            </a:r>
          </a:p>
        </p:txBody>
      </p:sp>
      <p:sp>
        <p:nvSpPr>
          <p:cNvPr id="19" name="Content Placeholder 2"/>
          <p:cNvSpPr txBox="1">
            <a:spLocks/>
          </p:cNvSpPr>
          <p:nvPr/>
        </p:nvSpPr>
        <p:spPr>
          <a:xfrm>
            <a:off x="6867567" y="1645486"/>
            <a:ext cx="3168353" cy="3223672"/>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mbria" panose="02040503050406030204" pitchFamily="18" charset="0"/>
                <a:ea typeface="Cambria" panose="02040503050406030204" pitchFamily="18" charset="0"/>
              </a:rPr>
              <a:t>M</a:t>
            </a:r>
            <a:r>
              <a:rPr lang="id-ID" sz="1800" dirty="0">
                <a:latin typeface="Cambria" panose="02040503050406030204" pitchFamily="18" charset="0"/>
                <a:ea typeface="Cambria" panose="02040503050406030204" pitchFamily="18" charset="0"/>
              </a:rPr>
              <a:t>edia transimisi nirkabel dikategorikan sebagai </a:t>
            </a:r>
            <a:r>
              <a:rPr lang="id-ID" sz="1800" i="1" dirty="0">
                <a:latin typeface="Cambria" panose="02040503050406030204" pitchFamily="18" charset="0"/>
                <a:ea typeface="Cambria" panose="02040503050406030204" pitchFamily="18" charset="0"/>
              </a:rPr>
              <a:t>unguided</a:t>
            </a:r>
            <a:r>
              <a:rPr lang="id-ID" sz="1800" dirty="0">
                <a:latin typeface="Cambria" panose="02040503050406030204" pitchFamily="18" charset="0"/>
                <a:ea typeface="Cambria" panose="02040503050406030204" pitchFamily="18" charset="0"/>
              </a:rPr>
              <a:t> media karena tidak dapat diukur secara visual ataupun dinyatakan dalam satuan metrik sehingga tidak memerlukan konduktor fisik seperti kabel. Media transmisi yang digunakan adalah radiasi elektromagnetik (listrik dan medan magnet yang terinterferensi) yang dipancarkan melalui udara terbuka.</a:t>
            </a:r>
          </a:p>
        </p:txBody>
      </p:sp>
    </p:spTree>
    <p:extLst>
      <p:ext uri="{BB962C8B-B14F-4D97-AF65-F5344CB8AC3E}">
        <p14:creationId xmlns:p14="http://schemas.microsoft.com/office/powerpoint/2010/main" val="1940307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oogle Shape;10268;p137"/>
          <p:cNvGrpSpPr/>
          <p:nvPr/>
        </p:nvGrpSpPr>
        <p:grpSpPr>
          <a:xfrm>
            <a:off x="863432" y="1231900"/>
            <a:ext cx="10453156" cy="4227632"/>
            <a:chOff x="-315370" y="1188750"/>
            <a:chExt cx="8247411" cy="3335550"/>
          </a:xfrm>
        </p:grpSpPr>
        <p:sp>
          <p:nvSpPr>
            <p:cNvPr id="5" name="Google Shape;10269;p137"/>
            <p:cNvSpPr/>
            <p:nvPr/>
          </p:nvSpPr>
          <p:spPr>
            <a:xfrm>
              <a:off x="-315370" y="1188750"/>
              <a:ext cx="4060491" cy="1583975"/>
            </a:xfrm>
            <a:custGeom>
              <a:avLst/>
              <a:gdLst>
                <a:gd name="connsiteX0" fmla="*/ 4021 w 140280"/>
                <a:gd name="connsiteY0" fmla="*/ 0 h 63359"/>
                <a:gd name="connsiteX1" fmla="*/ 0 w 140280"/>
                <a:gd name="connsiteY1" fmla="*/ 4021 h 63359"/>
                <a:gd name="connsiteX2" fmla="*/ 0 w 140280"/>
                <a:gd name="connsiteY2" fmla="*/ 59338 h 63359"/>
                <a:gd name="connsiteX3" fmla="*/ 4021 w 140280"/>
                <a:gd name="connsiteY3" fmla="*/ 63359 h 63359"/>
                <a:gd name="connsiteX4" fmla="*/ 104300 w 140280"/>
                <a:gd name="connsiteY4" fmla="*/ 63359 h 63359"/>
                <a:gd name="connsiteX5" fmla="*/ 140280 w 140280"/>
                <a:gd name="connsiteY5" fmla="*/ 23813 h 63359"/>
                <a:gd name="connsiteX6" fmla="*/ 140280 w 140280"/>
                <a:gd name="connsiteY6" fmla="*/ 4021 h 63359"/>
                <a:gd name="connsiteX7" fmla="*/ 136259 w 140280"/>
                <a:gd name="connsiteY7" fmla="*/ 0 h 63359"/>
                <a:gd name="connsiteX8" fmla="*/ 4021 w 140280"/>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0" h="63359" extrusionOk="0">
                  <a:moveTo>
                    <a:pt x="4021" y="0"/>
                  </a:moveTo>
                  <a:cubicBezTo>
                    <a:pt x="1801" y="6"/>
                    <a:pt x="6" y="1801"/>
                    <a:pt x="0" y="4021"/>
                  </a:cubicBezTo>
                  <a:lnTo>
                    <a:pt x="0" y="59338"/>
                  </a:lnTo>
                  <a:cubicBezTo>
                    <a:pt x="6" y="61552"/>
                    <a:pt x="1801" y="63354"/>
                    <a:pt x="4021" y="63359"/>
                  </a:cubicBezTo>
                  <a:lnTo>
                    <a:pt x="104300" y="63359"/>
                  </a:lnTo>
                  <a:cubicBezTo>
                    <a:pt x="105991" y="41512"/>
                    <a:pt x="118098" y="24204"/>
                    <a:pt x="140280" y="23813"/>
                  </a:cubicBezTo>
                  <a:lnTo>
                    <a:pt x="140280" y="4021"/>
                  </a:lnTo>
                  <a:cubicBezTo>
                    <a:pt x="140275" y="1801"/>
                    <a:pt x="138474" y="6"/>
                    <a:pt x="136259" y="0"/>
                  </a:cubicBezTo>
                  <a:lnTo>
                    <a:pt x="4021"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sz="1700" dirty="0">
                <a:latin typeface="Cambria" panose="02040503050406030204" pitchFamily="18" charset="0"/>
                <a:ea typeface="Cambria" panose="02040503050406030204" pitchFamily="18" charset="0"/>
              </a:endParaRPr>
            </a:p>
          </p:txBody>
        </p:sp>
        <p:sp>
          <p:nvSpPr>
            <p:cNvPr id="6" name="Google Shape;10270;p137"/>
            <p:cNvSpPr/>
            <p:nvPr/>
          </p:nvSpPr>
          <p:spPr>
            <a:xfrm>
              <a:off x="-315370" y="2940325"/>
              <a:ext cx="4060491" cy="1583975"/>
            </a:xfrm>
            <a:custGeom>
              <a:avLst/>
              <a:gdLst>
                <a:gd name="connsiteX0" fmla="*/ 4021 w 140280"/>
                <a:gd name="connsiteY0" fmla="*/ 0 h 63359"/>
                <a:gd name="connsiteX1" fmla="*/ 0 w 140280"/>
                <a:gd name="connsiteY1" fmla="*/ 4021 h 63359"/>
                <a:gd name="connsiteX2" fmla="*/ 0 w 140280"/>
                <a:gd name="connsiteY2" fmla="*/ 59338 h 63359"/>
                <a:gd name="connsiteX3" fmla="*/ 4021 w 140280"/>
                <a:gd name="connsiteY3" fmla="*/ 63359 h 63359"/>
                <a:gd name="connsiteX4" fmla="*/ 136259 w 140280"/>
                <a:gd name="connsiteY4" fmla="*/ 63359 h 63359"/>
                <a:gd name="connsiteX5" fmla="*/ 140280 w 140280"/>
                <a:gd name="connsiteY5" fmla="*/ 59338 h 63359"/>
                <a:gd name="connsiteX6" fmla="*/ 140280 w 140280"/>
                <a:gd name="connsiteY6" fmla="*/ 39546 h 63359"/>
                <a:gd name="connsiteX7" fmla="*/ 104013 w 140280"/>
                <a:gd name="connsiteY7" fmla="*/ 0 h 63359"/>
                <a:gd name="connsiteX8" fmla="*/ 4021 w 140280"/>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0" h="63359" extrusionOk="0">
                  <a:moveTo>
                    <a:pt x="4021" y="0"/>
                  </a:moveTo>
                  <a:cubicBezTo>
                    <a:pt x="1801" y="5"/>
                    <a:pt x="6" y="1807"/>
                    <a:pt x="0" y="4021"/>
                  </a:cubicBezTo>
                  <a:lnTo>
                    <a:pt x="0" y="59338"/>
                  </a:lnTo>
                  <a:cubicBezTo>
                    <a:pt x="6" y="61558"/>
                    <a:pt x="1801" y="63353"/>
                    <a:pt x="4021" y="63359"/>
                  </a:cubicBezTo>
                  <a:lnTo>
                    <a:pt x="136259" y="63359"/>
                  </a:lnTo>
                  <a:cubicBezTo>
                    <a:pt x="138474" y="63353"/>
                    <a:pt x="140275" y="61558"/>
                    <a:pt x="140280" y="59338"/>
                  </a:cubicBezTo>
                  <a:lnTo>
                    <a:pt x="140280" y="39546"/>
                  </a:lnTo>
                  <a:cubicBezTo>
                    <a:pt x="118098" y="39154"/>
                    <a:pt x="105704" y="21847"/>
                    <a:pt x="104013" y="0"/>
                  </a:cubicBezTo>
                  <a:lnTo>
                    <a:pt x="4021"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8" name="Google Shape;10271;p137"/>
            <p:cNvSpPr/>
            <p:nvPr/>
          </p:nvSpPr>
          <p:spPr>
            <a:xfrm>
              <a:off x="3871550" y="1188750"/>
              <a:ext cx="4060491" cy="1583975"/>
            </a:xfrm>
            <a:custGeom>
              <a:avLst/>
              <a:gdLst>
                <a:gd name="connsiteX0" fmla="*/ 4022 w 140281"/>
                <a:gd name="connsiteY0" fmla="*/ 0 h 63359"/>
                <a:gd name="connsiteX1" fmla="*/ 0 w 140281"/>
                <a:gd name="connsiteY1" fmla="*/ 4021 h 63359"/>
                <a:gd name="connsiteX2" fmla="*/ 0 w 140281"/>
                <a:gd name="connsiteY2" fmla="*/ 24017 h 63359"/>
                <a:gd name="connsiteX3" fmla="*/ 33040 w 140281"/>
                <a:gd name="connsiteY3" fmla="*/ 63359 h 63359"/>
                <a:gd name="connsiteX4" fmla="*/ 136260 w 140281"/>
                <a:gd name="connsiteY4" fmla="*/ 63359 h 63359"/>
                <a:gd name="connsiteX5" fmla="*/ 140281 w 140281"/>
                <a:gd name="connsiteY5" fmla="*/ 59338 h 63359"/>
                <a:gd name="connsiteX6" fmla="*/ 140281 w 140281"/>
                <a:gd name="connsiteY6" fmla="*/ 4021 h 63359"/>
                <a:gd name="connsiteX7" fmla="*/ 136260 w 140281"/>
                <a:gd name="connsiteY7" fmla="*/ 0 h 63359"/>
                <a:gd name="connsiteX8" fmla="*/ 4022 w 140281"/>
                <a:gd name="connsiteY8" fmla="*/ 0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1" h="63359" extrusionOk="0">
                  <a:moveTo>
                    <a:pt x="4022" y="0"/>
                  </a:moveTo>
                  <a:cubicBezTo>
                    <a:pt x="1807" y="6"/>
                    <a:pt x="6" y="1801"/>
                    <a:pt x="0" y="4021"/>
                  </a:cubicBezTo>
                  <a:lnTo>
                    <a:pt x="0" y="24017"/>
                  </a:lnTo>
                  <a:cubicBezTo>
                    <a:pt x="20553" y="26066"/>
                    <a:pt x="31432" y="42675"/>
                    <a:pt x="33040" y="63359"/>
                  </a:cubicBezTo>
                  <a:lnTo>
                    <a:pt x="136260" y="63359"/>
                  </a:lnTo>
                  <a:cubicBezTo>
                    <a:pt x="138480" y="63354"/>
                    <a:pt x="140275" y="61552"/>
                    <a:pt x="140281" y="59338"/>
                  </a:cubicBezTo>
                  <a:lnTo>
                    <a:pt x="140281" y="4021"/>
                  </a:lnTo>
                  <a:cubicBezTo>
                    <a:pt x="140275" y="1801"/>
                    <a:pt x="138480" y="6"/>
                    <a:pt x="136260" y="0"/>
                  </a:cubicBezTo>
                  <a:lnTo>
                    <a:pt x="4022" y="0"/>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9" name="Google Shape;10272;p137"/>
            <p:cNvSpPr/>
            <p:nvPr/>
          </p:nvSpPr>
          <p:spPr>
            <a:xfrm>
              <a:off x="3871550" y="2940325"/>
              <a:ext cx="4060491" cy="1583975"/>
            </a:xfrm>
            <a:custGeom>
              <a:avLst/>
              <a:gdLst>
                <a:gd name="connsiteX0" fmla="*/ 32753 w 140281"/>
                <a:gd name="connsiteY0" fmla="*/ 332 h 63359"/>
                <a:gd name="connsiteX1" fmla="*/ 0 w 140281"/>
                <a:gd name="connsiteY1" fmla="*/ 39342 h 63359"/>
                <a:gd name="connsiteX2" fmla="*/ 0 w 140281"/>
                <a:gd name="connsiteY2" fmla="*/ 59338 h 63359"/>
                <a:gd name="connsiteX3" fmla="*/ 4022 w 140281"/>
                <a:gd name="connsiteY3" fmla="*/ 63359 h 63359"/>
                <a:gd name="connsiteX4" fmla="*/ 136260 w 140281"/>
                <a:gd name="connsiteY4" fmla="*/ 63359 h 63359"/>
                <a:gd name="connsiteX5" fmla="*/ 140281 w 140281"/>
                <a:gd name="connsiteY5" fmla="*/ 59338 h 63359"/>
                <a:gd name="connsiteX6" fmla="*/ 140281 w 140281"/>
                <a:gd name="connsiteY6" fmla="*/ 4021 h 63359"/>
                <a:gd name="connsiteX7" fmla="*/ 136260 w 140281"/>
                <a:gd name="connsiteY7" fmla="*/ 0 h 63359"/>
                <a:gd name="connsiteX8" fmla="*/ 32753 w 140281"/>
                <a:gd name="connsiteY8" fmla="*/ 332 h 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281" h="63359" extrusionOk="0">
                  <a:moveTo>
                    <a:pt x="32753" y="332"/>
                  </a:moveTo>
                  <a:cubicBezTo>
                    <a:pt x="31145" y="21011"/>
                    <a:pt x="20553" y="37293"/>
                    <a:pt x="0" y="39342"/>
                  </a:cubicBezTo>
                  <a:lnTo>
                    <a:pt x="0" y="59338"/>
                  </a:lnTo>
                  <a:cubicBezTo>
                    <a:pt x="6" y="61558"/>
                    <a:pt x="1807" y="63353"/>
                    <a:pt x="4022" y="63359"/>
                  </a:cubicBezTo>
                  <a:lnTo>
                    <a:pt x="136260" y="63359"/>
                  </a:lnTo>
                  <a:cubicBezTo>
                    <a:pt x="138480" y="63353"/>
                    <a:pt x="140275" y="61558"/>
                    <a:pt x="140281" y="59338"/>
                  </a:cubicBezTo>
                  <a:lnTo>
                    <a:pt x="140281" y="4021"/>
                  </a:lnTo>
                  <a:cubicBezTo>
                    <a:pt x="140275" y="1807"/>
                    <a:pt x="138480" y="5"/>
                    <a:pt x="136260" y="0"/>
                  </a:cubicBezTo>
                  <a:lnTo>
                    <a:pt x="32753" y="332"/>
                  </a:lnTo>
                  <a:close/>
                </a:path>
              </a:pathLst>
            </a:custGeom>
            <a:solidFill>
              <a:schemeClr val="accent4">
                <a:lumMod val="20000"/>
                <a:lumOff val="80000"/>
              </a:schemeClr>
            </a:solidFill>
            <a:ln w="190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sz="1700" dirty="0">
                <a:latin typeface="Cambria" panose="02040503050406030204" pitchFamily="18" charset="0"/>
                <a:ea typeface="Cambria" panose="02040503050406030204" pitchFamily="18" charset="0"/>
              </a:endParaRPr>
            </a:p>
          </p:txBody>
        </p:sp>
        <p:sp>
          <p:nvSpPr>
            <p:cNvPr id="10" name="Google Shape;10273;p137"/>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solidFill>
              <a:schemeClr val="accent4">
                <a:lumMod val="60000"/>
                <a:lumOff val="40000"/>
              </a:schemeClr>
            </a:solidFill>
            <a:ln w="9525" cap="flat" cmpd="sng">
              <a:solidFill>
                <a:schemeClr val="accent5">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lvl="0" algn="ctr"/>
              <a:r>
                <a:rPr lang="id-ID" b="1" dirty="0">
                  <a:latin typeface="Cambria" panose="02040503050406030204" pitchFamily="18" charset="0"/>
                  <a:ea typeface="Cambria" panose="02040503050406030204" pitchFamily="18" charset="0"/>
                </a:rPr>
                <a:t>Faktor Yang Perlu Dipahami </a:t>
              </a:r>
              <a:r>
                <a:rPr lang="en-US" b="1" dirty="0" smtClean="0">
                  <a:latin typeface="Cambria" panose="02040503050406030204" pitchFamily="18" charset="0"/>
                  <a:ea typeface="Cambria" panose="02040503050406030204" pitchFamily="18" charset="0"/>
                </a:rPr>
                <a:t>d</a:t>
              </a:r>
              <a:r>
                <a:rPr lang="id-ID" b="1" dirty="0" smtClean="0">
                  <a:latin typeface="Cambria" panose="02040503050406030204" pitchFamily="18" charset="0"/>
                  <a:ea typeface="Cambria" panose="02040503050406030204" pitchFamily="18" charset="0"/>
                </a:rPr>
                <a:t>alam </a:t>
              </a:r>
              <a:r>
                <a:rPr lang="id-ID" b="1" dirty="0">
                  <a:latin typeface="Cambria" panose="02040503050406030204" pitchFamily="18" charset="0"/>
                  <a:ea typeface="Cambria" panose="02040503050406030204" pitchFamily="18" charset="0"/>
                </a:rPr>
                <a:t>Membangun Jaringan Nirkabel</a:t>
              </a:r>
            </a:p>
          </p:txBody>
        </p:sp>
      </p:grpSp>
      <p:sp>
        <p:nvSpPr>
          <p:cNvPr id="2" name="Rectangle 1"/>
          <p:cNvSpPr/>
          <p:nvPr/>
        </p:nvSpPr>
        <p:spPr>
          <a:xfrm>
            <a:off x="1106752" y="1501456"/>
            <a:ext cx="3598776" cy="1477328"/>
          </a:xfrm>
          <a:prstGeom prst="rect">
            <a:avLst/>
          </a:prstGeom>
        </p:spPr>
        <p:txBody>
          <a:bodyPr wrap="square">
            <a:spAutoFit/>
          </a:bodyPr>
          <a:lstStyle/>
          <a:p>
            <a:r>
              <a:rPr lang="id-ID" dirty="0">
                <a:latin typeface="Cambria" panose="02040503050406030204" pitchFamily="18" charset="0"/>
                <a:ea typeface="Cambria" panose="02040503050406030204" pitchFamily="18" charset="0"/>
              </a:rPr>
              <a:t>Dalam instalansi dan konfigurasi, perangkat nirkabel membutuhkan antena untuk memperkuat pancaran sinyal dan sistem penerimaan.</a:t>
            </a:r>
          </a:p>
        </p:txBody>
      </p:sp>
      <p:sp>
        <p:nvSpPr>
          <p:cNvPr id="11" name="Rectangle 10"/>
          <p:cNvSpPr/>
          <p:nvPr/>
        </p:nvSpPr>
        <p:spPr>
          <a:xfrm>
            <a:off x="7934991" y="1501456"/>
            <a:ext cx="3134111" cy="923330"/>
          </a:xfrm>
          <a:prstGeom prst="rect">
            <a:avLst/>
          </a:prstGeom>
        </p:spPr>
        <p:txBody>
          <a:bodyPr wrap="square">
            <a:spAutoFit/>
          </a:bodyPr>
          <a:lstStyle/>
          <a:p>
            <a:pPr algn="r"/>
            <a:r>
              <a:rPr lang="id-ID" dirty="0">
                <a:latin typeface="Cambria" panose="02040503050406030204" pitchFamily="18" charset="0"/>
                <a:ea typeface="Cambria" panose="02040503050406030204" pitchFamily="18" charset="0"/>
              </a:rPr>
              <a:t>Terdapat dua model koneksi gelombang radio, yaitu </a:t>
            </a:r>
            <a:r>
              <a:rPr lang="id-ID" i="1" dirty="0" smtClean="0">
                <a:latin typeface="Cambria" panose="02040503050406030204" pitchFamily="18" charset="0"/>
                <a:ea typeface="Cambria" panose="02040503050406030204" pitchFamily="18" charset="0"/>
              </a:rPr>
              <a:t>poin</a:t>
            </a:r>
            <a:r>
              <a:rPr lang="en-US" i="1" dirty="0" smtClean="0">
                <a:latin typeface="Cambria" panose="02040503050406030204" pitchFamily="18" charset="0"/>
                <a:ea typeface="Cambria" panose="02040503050406030204" pitchFamily="18" charset="0"/>
              </a:rPr>
              <a:t>t</a:t>
            </a:r>
            <a:r>
              <a:rPr lang="id-ID" i="1" dirty="0" smtClean="0">
                <a:latin typeface="Cambria" panose="02040503050406030204" pitchFamily="18" charset="0"/>
                <a:ea typeface="Cambria" panose="02040503050406030204" pitchFamily="18" charset="0"/>
              </a:rPr>
              <a:t>-to-point</a:t>
            </a:r>
            <a:r>
              <a:rPr lang="id-ID" dirty="0" smtClean="0">
                <a:latin typeface="Cambria" panose="02040503050406030204" pitchFamily="18" charset="0"/>
                <a:ea typeface="Cambria" panose="02040503050406030204" pitchFamily="18" charset="0"/>
              </a:rPr>
              <a:t> </a:t>
            </a:r>
            <a:r>
              <a:rPr lang="id-ID" dirty="0">
                <a:latin typeface="Cambria" panose="02040503050406030204" pitchFamily="18" charset="0"/>
                <a:ea typeface="Cambria" panose="02040503050406030204" pitchFamily="18" charset="0"/>
              </a:rPr>
              <a:t>dan </a:t>
            </a:r>
            <a:r>
              <a:rPr lang="id-ID" i="1" dirty="0">
                <a:latin typeface="Cambria" panose="02040503050406030204" pitchFamily="18" charset="0"/>
                <a:ea typeface="Cambria" panose="02040503050406030204" pitchFamily="18" charset="0"/>
              </a:rPr>
              <a:t>broadcast</a:t>
            </a:r>
            <a:r>
              <a:rPr lang="id-ID" dirty="0">
                <a:latin typeface="Cambria" panose="02040503050406030204" pitchFamily="18" charset="0"/>
                <a:ea typeface="Cambria" panose="02040503050406030204" pitchFamily="18" charset="0"/>
              </a:rPr>
              <a:t>.</a:t>
            </a:r>
          </a:p>
        </p:txBody>
      </p:sp>
      <p:sp>
        <p:nvSpPr>
          <p:cNvPr id="12" name="Rectangle 11"/>
          <p:cNvSpPr/>
          <p:nvPr/>
        </p:nvSpPr>
        <p:spPr>
          <a:xfrm>
            <a:off x="1106753" y="3441363"/>
            <a:ext cx="3511532" cy="2031325"/>
          </a:xfrm>
          <a:prstGeom prst="rect">
            <a:avLst/>
          </a:prstGeom>
        </p:spPr>
        <p:txBody>
          <a:bodyPr wrap="square">
            <a:spAutoFit/>
          </a:bodyPr>
          <a:lstStyle/>
          <a:p>
            <a:r>
              <a:rPr lang="id-ID" dirty="0">
                <a:latin typeface="Cambria" panose="02040503050406030204" pitchFamily="18" charset="0"/>
                <a:ea typeface="Cambria" panose="02040503050406030204" pitchFamily="18" charset="0"/>
              </a:rPr>
              <a:t>Berdasarkan jenis frekuensi gelombang, jaringan nirkabel dibedakan menjadi tiga jenis, yaitu gelombang mikro (frekuensi 2–40 Ghz), gelombang dengan frekuensi 30 Mhz–1 Ghz, dan gelombang inframerah.</a:t>
            </a:r>
          </a:p>
        </p:txBody>
      </p:sp>
      <p:sp>
        <p:nvSpPr>
          <p:cNvPr id="13" name="Rectangle 12"/>
          <p:cNvSpPr/>
          <p:nvPr/>
        </p:nvSpPr>
        <p:spPr>
          <a:xfrm>
            <a:off x="7362994" y="3632379"/>
            <a:ext cx="3706108" cy="1477328"/>
          </a:xfrm>
          <a:prstGeom prst="rect">
            <a:avLst/>
          </a:prstGeom>
        </p:spPr>
        <p:txBody>
          <a:bodyPr wrap="square">
            <a:spAutoFit/>
          </a:bodyPr>
          <a:lstStyle/>
          <a:p>
            <a:pPr algn="r"/>
            <a:r>
              <a:rPr lang="id-ID" dirty="0">
                <a:latin typeface="Cambria" panose="02040503050406030204" pitchFamily="18" charset="0"/>
                <a:ea typeface="Cambria" panose="02040503050406030204" pitchFamily="18" charset="0"/>
              </a:rPr>
              <a:t>Media transmisi tidak terpadu terdiri atas empat bagian, yaitu gelombang mikro atmosfer Bumi, gelombang mikro pada satelit, radio </a:t>
            </a:r>
            <a:r>
              <a:rPr lang="id-ID" i="1" dirty="0">
                <a:latin typeface="Cambria" panose="02040503050406030204" pitchFamily="18" charset="0"/>
                <a:ea typeface="Cambria" panose="02040503050406030204" pitchFamily="18" charset="0"/>
              </a:rPr>
              <a:t>broadcast</a:t>
            </a:r>
            <a:r>
              <a:rPr lang="id-ID" dirty="0">
                <a:latin typeface="Cambria" panose="02040503050406030204" pitchFamily="18" charset="0"/>
                <a:ea typeface="Cambria" panose="02040503050406030204" pitchFamily="18" charset="0"/>
              </a:rPr>
              <a:t>, dan inframerah.</a:t>
            </a:r>
          </a:p>
        </p:txBody>
      </p:sp>
    </p:spTree>
    <p:extLst>
      <p:ext uri="{BB962C8B-B14F-4D97-AF65-F5344CB8AC3E}">
        <p14:creationId xmlns:p14="http://schemas.microsoft.com/office/powerpoint/2010/main" val="23096468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Kerjakan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Asah</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Literasimu</a:t>
            </a:r>
            <a:r>
              <a:rPr lang="en-US" sz="5400" b="1" dirty="0">
                <a:solidFill>
                  <a:schemeClr val="bg1"/>
                </a:solidFill>
                <a:ea typeface="Cambria" panose="02040503050406030204" pitchFamily="18" charset="0"/>
              </a:rPr>
              <a:t>! 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8466748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Businessman holding a tablet with a virtual application">
            <a:extLst>
              <a:ext uri="{FF2B5EF4-FFF2-40B4-BE49-F238E27FC236}">
                <a16:creationId xmlns:a16="http://schemas.microsoft.com/office/drawing/2014/main" xmlns="" id="{6AF10110-B809-DC3A-7242-2C802CE87EE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515" b="14952"/>
          <a:stretch/>
        </p:blipFill>
        <p:spPr bwMode="auto">
          <a:xfrm>
            <a:off x="0" y="0"/>
            <a:ext cx="12192000" cy="66294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C</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a:latin typeface="Cambria" panose="02040503050406030204" pitchFamily="18" charset="0"/>
                <a:ea typeface="Cambria" panose="02040503050406030204" pitchFamily="18" charset="0"/>
              </a:rPr>
              <a:t>Protokol</a:t>
            </a:r>
            <a:r>
              <a:rPr lang="id-ID" sz="3600" b="1" dirty="0">
                <a:latin typeface="Cambria" panose="02040503050406030204" pitchFamily="18" charset="0"/>
                <a:ea typeface="Cambria" panose="02040503050406030204" pitchFamily="18" charset="0"/>
              </a:rPr>
              <a:t>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53996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264367" y="1993252"/>
            <a:ext cx="9648031" cy="4702187"/>
          </a:xfrm>
          <a:prstGeom prst="roundRect">
            <a:avLst>
              <a:gd name="adj" fmla="val 6665"/>
            </a:avLst>
          </a:prstGeom>
          <a:noFill/>
          <a:ln w="38100">
            <a:solidFill>
              <a:srgbClr val="313E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1506894" y="2252231"/>
            <a:ext cx="9162978" cy="886988"/>
          </a:xfrm>
          <a:prstGeom prst="roundRect">
            <a:avLst/>
          </a:prstGeom>
          <a:solidFill>
            <a:srgbClr val="FECD08">
              <a:alpha val="26000"/>
            </a:srgbClr>
          </a:solidFill>
        </p:spPr>
        <p:txBody>
          <a:bodyPr anchor="ctr">
            <a:normAutofit/>
          </a:bodyPr>
          <a:lstStyle/>
          <a:p>
            <a:pPr marL="0" indent="0" algn="ctr">
              <a:buNone/>
            </a:pPr>
            <a:r>
              <a:rPr lang="id-ID" sz="2000" dirty="0">
                <a:latin typeface="Cambria" panose="02040503050406030204" pitchFamily="18" charset="0"/>
                <a:ea typeface="Cambria" panose="02040503050406030204" pitchFamily="18" charset="0"/>
              </a:rPr>
              <a:t>Prinsip jaringan komputer dapat dikatakan sebagai proses pengiriman data dari pengirim (</a:t>
            </a:r>
            <a:r>
              <a:rPr lang="id-ID" sz="2000" i="1" dirty="0">
                <a:latin typeface="Cambria" panose="02040503050406030204" pitchFamily="18" charset="0"/>
                <a:ea typeface="Cambria" panose="02040503050406030204" pitchFamily="18" charset="0"/>
              </a:rPr>
              <a:t>sender</a:t>
            </a:r>
            <a:r>
              <a:rPr lang="id-ID" sz="2000" dirty="0">
                <a:latin typeface="Cambria" panose="02040503050406030204" pitchFamily="18" charset="0"/>
                <a:ea typeface="Cambria" panose="02040503050406030204" pitchFamily="18" charset="0"/>
              </a:rPr>
              <a:t>) ke penerima (</a:t>
            </a:r>
            <a:r>
              <a:rPr lang="id-ID" sz="2000" i="1" dirty="0">
                <a:latin typeface="Cambria" panose="02040503050406030204" pitchFamily="18" charset="0"/>
                <a:ea typeface="Cambria" panose="02040503050406030204" pitchFamily="18" charset="0"/>
              </a:rPr>
              <a:t>receiver</a:t>
            </a:r>
            <a:r>
              <a:rPr lang="id-ID" sz="2000" dirty="0">
                <a:latin typeface="Cambria" panose="02040503050406030204" pitchFamily="18" charset="0"/>
                <a:ea typeface="Cambria" panose="02040503050406030204" pitchFamily="18" charset="0"/>
              </a:rPr>
              <a:t>) melalui media komunikasi tertentu.</a:t>
            </a:r>
          </a:p>
        </p:txBody>
      </p:sp>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29318" y="554793"/>
            <a:ext cx="4711232" cy="954107"/>
          </a:xfrm>
          <a:prstGeom prst="rect">
            <a:avLst/>
          </a:prstGeom>
          <a:noFill/>
        </p:spPr>
        <p:txBody>
          <a:bodyPr wrap="square" rtlCol="0">
            <a:spAutoFit/>
          </a:bodyPr>
          <a:lstStyle/>
          <a:p>
            <a:pPr lvl="0"/>
            <a:r>
              <a:rPr lang="en-US" sz="2800" dirty="0" err="1">
                <a:solidFill>
                  <a:prstClr val="black"/>
                </a:solidFill>
                <a:latin typeface="Cambria" panose="02040503050406030204" pitchFamily="18" charset="0"/>
                <a:ea typeface="Cambria" panose="02040503050406030204" pitchFamily="18" charset="0"/>
              </a:rPr>
              <a:t>Prinsip</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Kerja</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dan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Manfaat</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Jaringan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Komputer</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Rectangle 16"/>
          <p:cNvSpPr/>
          <p:nvPr/>
        </p:nvSpPr>
        <p:spPr>
          <a:xfrm>
            <a:off x="1678720"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Sender</a:t>
            </a:r>
          </a:p>
        </p:txBody>
      </p:sp>
      <p:sp>
        <p:nvSpPr>
          <p:cNvPr id="18" name="Rectangle 17"/>
          <p:cNvSpPr/>
          <p:nvPr/>
        </p:nvSpPr>
        <p:spPr>
          <a:xfrm>
            <a:off x="5098458"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Protocol</a:t>
            </a:r>
          </a:p>
        </p:txBody>
      </p:sp>
      <p:sp>
        <p:nvSpPr>
          <p:cNvPr id="19" name="Rectangle 18"/>
          <p:cNvSpPr/>
          <p:nvPr/>
        </p:nvSpPr>
        <p:spPr>
          <a:xfrm>
            <a:off x="8518195" y="3720969"/>
            <a:ext cx="1979848" cy="1079917"/>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i="1" dirty="0">
                <a:solidFill>
                  <a:schemeClr val="tx1"/>
                </a:solidFill>
              </a:rPr>
              <a:t>Receiver</a:t>
            </a:r>
          </a:p>
        </p:txBody>
      </p:sp>
      <p:sp>
        <p:nvSpPr>
          <p:cNvPr id="20" name="Right Arrow 19"/>
          <p:cNvSpPr/>
          <p:nvPr/>
        </p:nvSpPr>
        <p:spPr>
          <a:xfrm>
            <a:off x="3748562" y="4080942"/>
            <a:ext cx="1259903" cy="35997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1" name="Right Arrow 20"/>
          <p:cNvSpPr/>
          <p:nvPr/>
        </p:nvSpPr>
        <p:spPr>
          <a:xfrm>
            <a:off x="7168299" y="4080942"/>
            <a:ext cx="1259903" cy="35997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22" name="Content Placeholder 2"/>
          <p:cNvSpPr txBox="1">
            <a:spLocks/>
          </p:cNvSpPr>
          <p:nvPr/>
        </p:nvSpPr>
        <p:spPr>
          <a:xfrm>
            <a:off x="3596232" y="4440914"/>
            <a:ext cx="1529882" cy="89992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t>Media </a:t>
            </a:r>
          </a:p>
          <a:p>
            <a:pPr marL="0" indent="0" algn="ctr">
              <a:buNone/>
            </a:pPr>
            <a:r>
              <a:rPr lang="id-ID" sz="2000" dirty="0"/>
              <a:t>transmisi</a:t>
            </a:r>
          </a:p>
        </p:txBody>
      </p:sp>
      <p:sp>
        <p:nvSpPr>
          <p:cNvPr id="23" name="Content Placeholder 2"/>
          <p:cNvSpPr txBox="1">
            <a:spLocks/>
          </p:cNvSpPr>
          <p:nvPr/>
        </p:nvSpPr>
        <p:spPr>
          <a:xfrm>
            <a:off x="6988313" y="4440914"/>
            <a:ext cx="1529882" cy="89992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t>Media </a:t>
            </a:r>
          </a:p>
          <a:p>
            <a:pPr marL="0" indent="0" algn="ctr">
              <a:buNone/>
            </a:pPr>
            <a:r>
              <a:rPr lang="id-ID" sz="2000" dirty="0"/>
              <a:t>transmisi</a:t>
            </a:r>
          </a:p>
        </p:txBody>
      </p:sp>
      <p:grpSp>
        <p:nvGrpSpPr>
          <p:cNvPr id="24" name="Group 23"/>
          <p:cNvGrpSpPr/>
          <p:nvPr/>
        </p:nvGrpSpPr>
        <p:grpSpPr>
          <a:xfrm>
            <a:off x="3447646" y="5249084"/>
            <a:ext cx="1978744" cy="282550"/>
            <a:chOff x="2149209" y="3794472"/>
            <a:chExt cx="1583293" cy="226082"/>
          </a:xfrm>
        </p:grpSpPr>
        <p:grpSp>
          <p:nvGrpSpPr>
            <p:cNvPr id="52" name="Group 51"/>
            <p:cNvGrpSpPr/>
            <p:nvPr/>
          </p:nvGrpSpPr>
          <p:grpSpPr>
            <a:xfrm>
              <a:off x="2149209" y="3794472"/>
              <a:ext cx="1461407" cy="226082"/>
              <a:chOff x="2149209" y="3794472"/>
              <a:chExt cx="1461407" cy="226082"/>
            </a:xfrm>
          </p:grpSpPr>
          <p:cxnSp>
            <p:nvCxnSpPr>
              <p:cNvPr id="54" name="Straight Connector 53"/>
              <p:cNvCxnSpPr/>
              <p:nvPr/>
            </p:nvCxnSpPr>
            <p:spPr>
              <a:xfrm>
                <a:off x="2149209"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271095" y="379588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392981" y="401049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271095"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392981"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14867"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514867" y="3800822"/>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63578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635784" y="4016908"/>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757926"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757670"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879556" y="379447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879556"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001698"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001442"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123328" y="380082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123328" y="401826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4521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244958"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366844" y="3804530"/>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366844" y="402055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488986" y="3801008"/>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488730" y="380453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610616" y="380094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3" name="Straight Connector 52"/>
            <p:cNvCxnSpPr/>
            <p:nvPr/>
          </p:nvCxnSpPr>
          <p:spPr>
            <a:xfrm>
              <a:off x="3610616" y="401838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6808878" y="5282577"/>
            <a:ext cx="1978744" cy="282550"/>
            <a:chOff x="2149209" y="3794472"/>
            <a:chExt cx="1583293" cy="226082"/>
          </a:xfrm>
        </p:grpSpPr>
        <p:grpSp>
          <p:nvGrpSpPr>
            <p:cNvPr id="26" name="Group 25"/>
            <p:cNvGrpSpPr/>
            <p:nvPr/>
          </p:nvGrpSpPr>
          <p:grpSpPr>
            <a:xfrm>
              <a:off x="2149209" y="3794472"/>
              <a:ext cx="1461407" cy="226082"/>
              <a:chOff x="2149209" y="3794472"/>
              <a:chExt cx="1461407" cy="226082"/>
            </a:xfrm>
          </p:grpSpPr>
          <p:cxnSp>
            <p:nvCxnSpPr>
              <p:cNvPr id="28" name="Straight Connector 27"/>
              <p:cNvCxnSpPr/>
              <p:nvPr/>
            </p:nvCxnSpPr>
            <p:spPr>
              <a:xfrm>
                <a:off x="2149209"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271095" y="379588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392981" y="401049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71095"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92981"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514867" y="379588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514867" y="3800822"/>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63578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635784" y="4016908"/>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757926"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757670"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879556" y="379447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879556" y="401191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001698"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001442"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123328" y="3800822"/>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123328" y="401826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245214" y="3800884"/>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244958" y="3804406"/>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366844" y="3804530"/>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366844" y="402055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488986" y="3801008"/>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488730" y="3804530"/>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610616" y="3800946"/>
                <a:ext cx="0" cy="21602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a:xfrm>
              <a:off x="3610616" y="4018384"/>
              <a:ext cx="12188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8" name="Content Placeholder 2"/>
          <p:cNvSpPr txBox="1">
            <a:spLocks/>
          </p:cNvSpPr>
          <p:nvPr/>
        </p:nvSpPr>
        <p:spPr>
          <a:xfrm>
            <a:off x="4284243" y="5801613"/>
            <a:ext cx="3573821"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Transmisi data jaringan.</a:t>
            </a:r>
          </a:p>
        </p:txBody>
      </p:sp>
    </p:spTree>
    <p:extLst>
      <p:ext uri="{BB962C8B-B14F-4D97-AF65-F5344CB8AC3E}">
        <p14:creationId xmlns:p14="http://schemas.microsoft.com/office/powerpoint/2010/main" val="29624593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212849" y="1041434"/>
            <a:ext cx="9766300" cy="1344149"/>
          </a:xfrm>
          <a:prstGeom prst="roundRect">
            <a:avLst>
              <a:gd name="adj" fmla="val 50000"/>
            </a:avLst>
          </a:prstGeom>
          <a:solidFill>
            <a:schemeClr val="tx2"/>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solidFill>
                  <a:schemeClr val="bg1"/>
                </a:solidFill>
                <a:latin typeface="Cambria" panose="02040503050406030204" pitchFamily="18" charset="0"/>
                <a:ea typeface="Cambria" panose="02040503050406030204" pitchFamily="18" charset="0"/>
              </a:rPr>
              <a:t>P</a:t>
            </a:r>
            <a:r>
              <a:rPr lang="id-ID" sz="2000" dirty="0">
                <a:solidFill>
                  <a:schemeClr val="bg1"/>
                </a:solidFill>
                <a:latin typeface="Cambria" panose="02040503050406030204" pitchFamily="18" charset="0"/>
                <a:ea typeface="Cambria" panose="02040503050406030204" pitchFamily="18" charset="0"/>
              </a:rPr>
              <a:t>rotokol jaringan adalah sekumpulan aturan baku yang ditetapkan oleh badan standarisasi dunia tentang jaringan dan teknologi informasi yang mengatur mekanisme komunikasi data antarmesin komputer.</a:t>
            </a:r>
          </a:p>
        </p:txBody>
      </p:sp>
      <p:sp>
        <p:nvSpPr>
          <p:cNvPr id="3" name="Content Placeholder 2"/>
          <p:cNvSpPr txBox="1">
            <a:spLocks/>
          </p:cNvSpPr>
          <p:nvPr/>
        </p:nvSpPr>
        <p:spPr>
          <a:xfrm>
            <a:off x="1212850" y="2756925"/>
            <a:ext cx="9766300" cy="67207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da dua model protokol jaringan yang dapat digunakan, yaitu sebagai berikut.</a:t>
            </a:r>
          </a:p>
        </p:txBody>
      </p:sp>
      <p:graphicFrame>
        <p:nvGraphicFramePr>
          <p:cNvPr id="2" name="Diagram 1"/>
          <p:cNvGraphicFramePr/>
          <p:nvPr>
            <p:extLst>
              <p:ext uri="{D42A27DB-BD31-4B8C-83A1-F6EECF244321}">
                <p14:modId xmlns:p14="http://schemas.microsoft.com/office/powerpoint/2010/main" val="507604353"/>
              </p:ext>
            </p:extLst>
          </p:nvPr>
        </p:nvGraphicFramePr>
        <p:xfrm>
          <a:off x="1772957" y="3800342"/>
          <a:ext cx="8646084" cy="1477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29688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48987"/>
            <a:ext cx="4977173" cy="584775"/>
          </a:xfrm>
          <a:prstGeom prst="rect">
            <a:avLst/>
          </a:prstGeom>
          <a:noFill/>
        </p:spPr>
        <p:txBody>
          <a:bodyPr wrap="square" rtlCol="0">
            <a:spAutoFit/>
          </a:bodyPr>
          <a:lstStyle/>
          <a:p>
            <a:pPr lvl="0"/>
            <a:r>
              <a:rPr lang="id-ID" sz="3200" dirty="0">
                <a:latin typeface="Cambria" panose="02040503050406030204" pitchFamily="18" charset="0"/>
                <a:ea typeface="Cambria" panose="02040503050406030204" pitchFamily="18" charset="0"/>
              </a:rPr>
              <a:t>Model DoD</a:t>
            </a:r>
            <a:endParaRPr kumimoji="0" lang="en-US" sz="32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Content Placeholder 2"/>
          <p:cNvSpPr>
            <a:spLocks noGrp="1"/>
          </p:cNvSpPr>
          <p:nvPr>
            <p:ph idx="1"/>
          </p:nvPr>
        </p:nvSpPr>
        <p:spPr>
          <a:xfrm>
            <a:off x="1469526" y="1881906"/>
            <a:ext cx="9173074" cy="1344149"/>
          </a:xfrm>
        </p:spPr>
        <p:txBody>
          <a:bodyPr>
            <a:normAutofit/>
          </a:bodyPr>
          <a:lstStyle/>
          <a:p>
            <a:pPr marL="0" indent="0" algn="just">
              <a:buNone/>
            </a:pPr>
            <a:r>
              <a:rPr lang="id-ID" sz="2000" dirty="0">
                <a:latin typeface="Cambria" panose="02040503050406030204" pitchFamily="18" charset="0"/>
                <a:ea typeface="Cambria" panose="02040503050406030204" pitchFamily="18" charset="0"/>
              </a:rPr>
              <a:t>Model </a:t>
            </a:r>
            <a:r>
              <a:rPr lang="id-ID" sz="2000" i="1" dirty="0">
                <a:latin typeface="Cambria" panose="02040503050406030204" pitchFamily="18" charset="0"/>
                <a:ea typeface="Cambria" panose="02040503050406030204" pitchFamily="18" charset="0"/>
              </a:rPr>
              <a:t>layer </a:t>
            </a:r>
            <a:r>
              <a:rPr lang="id-ID" sz="2000" dirty="0">
                <a:latin typeface="Cambria" panose="02040503050406030204" pitchFamily="18" charset="0"/>
                <a:ea typeface="Cambria" panose="02040503050406030204" pitchFamily="18" charset="0"/>
              </a:rPr>
              <a:t>DoD dikeluarkan oleh Departemen Pertahanan Amerika Serikat atau </a:t>
            </a:r>
            <a:r>
              <a:rPr lang="id-ID" sz="2000" i="1" dirty="0">
                <a:latin typeface="Cambria" panose="02040503050406030204" pitchFamily="18" charset="0"/>
                <a:ea typeface="Cambria" panose="02040503050406030204" pitchFamily="18" charset="0"/>
              </a:rPr>
              <a:t>Departement of Defence </a:t>
            </a:r>
            <a:r>
              <a:rPr lang="id-ID" sz="2000" dirty="0">
                <a:latin typeface="Cambria" panose="02040503050406030204" pitchFamily="18" charset="0"/>
                <a:ea typeface="Cambria" panose="02040503050406030204" pitchFamily="18" charset="0"/>
              </a:rPr>
              <a:t>(DoD) sebagai upaya meningkatkan strategi pertahanan. Berikut perbandingan </a:t>
            </a:r>
            <a:r>
              <a:rPr lang="id-ID" sz="2000" i="1" dirty="0">
                <a:latin typeface="Cambria" panose="02040503050406030204" pitchFamily="18" charset="0"/>
                <a:ea typeface="Cambria" panose="02040503050406030204" pitchFamily="18" charset="0"/>
              </a:rPr>
              <a:t>layer</a:t>
            </a:r>
            <a:r>
              <a:rPr lang="id-ID" sz="2000" dirty="0">
                <a:latin typeface="Cambria" panose="02040503050406030204" pitchFamily="18" charset="0"/>
                <a:ea typeface="Cambria" panose="02040503050406030204" pitchFamily="18" charset="0"/>
              </a:rPr>
              <a:t> model DoD dan OSI.</a:t>
            </a:r>
          </a:p>
        </p:txBody>
      </p:sp>
      <p:graphicFrame>
        <p:nvGraphicFramePr>
          <p:cNvPr id="14" name="Table 13"/>
          <p:cNvGraphicFramePr>
            <a:graphicFrameLocks noGrp="1"/>
          </p:cNvGraphicFramePr>
          <p:nvPr>
            <p:extLst>
              <p:ext uri="{D42A27DB-BD31-4B8C-83A1-F6EECF244321}">
                <p14:modId xmlns:p14="http://schemas.microsoft.com/office/powerpoint/2010/main" val="1141842757"/>
              </p:ext>
            </p:extLst>
          </p:nvPr>
        </p:nvGraphicFramePr>
        <p:xfrm>
          <a:off x="1103070" y="2927471"/>
          <a:ext cx="10020285" cy="3048000"/>
        </p:xfrm>
        <a:graphic>
          <a:graphicData uri="http://schemas.openxmlformats.org/drawingml/2006/table">
            <a:tbl>
              <a:tblPr firstRow="1" bandRow="1">
                <a:tableStyleId>{ED083AE6-46FA-4A59-8FB0-9F97EB10719F}</a:tableStyleId>
              </a:tblPr>
              <a:tblGrid>
                <a:gridCol w="1968270">
                  <a:extLst>
                    <a:ext uri="{9D8B030D-6E8A-4147-A177-3AD203B41FA5}">
                      <a16:colId xmlns:a16="http://schemas.microsoft.com/office/drawing/2014/main" xmlns="" val="20000"/>
                    </a:ext>
                  </a:extLst>
                </a:gridCol>
                <a:gridCol w="2236671">
                  <a:extLst>
                    <a:ext uri="{9D8B030D-6E8A-4147-A177-3AD203B41FA5}">
                      <a16:colId xmlns:a16="http://schemas.microsoft.com/office/drawing/2014/main" xmlns="" val="20001"/>
                    </a:ext>
                  </a:extLst>
                </a:gridCol>
                <a:gridCol w="5815344">
                  <a:extLst>
                    <a:ext uri="{9D8B030D-6E8A-4147-A177-3AD203B41FA5}">
                      <a16:colId xmlns:a16="http://schemas.microsoft.com/office/drawing/2014/main" xmlns="" val="20002"/>
                    </a:ext>
                  </a:extLst>
                </a:gridCol>
              </a:tblGrid>
              <a:tr h="364953">
                <a:tc>
                  <a:txBody>
                    <a:bodyPr/>
                    <a:lstStyle/>
                    <a:p>
                      <a:pPr algn="ctr"/>
                      <a:r>
                        <a:rPr lang="id-ID" sz="2000" dirty="0">
                          <a:latin typeface="Cambria" panose="02040503050406030204" pitchFamily="18" charset="0"/>
                          <a:ea typeface="Cambria" panose="02040503050406030204" pitchFamily="18" charset="0"/>
                        </a:rPr>
                        <a:t>Layer DoD</a:t>
                      </a: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Layer OSI</a:t>
                      </a: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p>
                  </a:txBody>
                  <a:tcPr marL="121920" marR="121920" marT="60960" marB="60960" anchor="ctr"/>
                </a:tc>
                <a:extLst>
                  <a:ext uri="{0D108BD9-81ED-4DB2-BD59-A6C34878D82A}">
                    <a16:rowId xmlns:a16="http://schemas.microsoft.com/office/drawing/2014/main" xmlns="" val="10000"/>
                  </a:ext>
                </a:extLst>
              </a:tr>
              <a:tr h="893505">
                <a:tc>
                  <a:txBody>
                    <a:bodyPr/>
                    <a:lstStyle/>
                    <a:p>
                      <a:pPr algn="l"/>
                      <a:r>
                        <a:rPr lang="id-ID" sz="2000" dirty="0">
                          <a:latin typeface="Cambria" panose="02040503050406030204" pitchFamily="18" charset="0"/>
                          <a:ea typeface="Cambria" panose="02040503050406030204" pitchFamily="18" charset="0"/>
                        </a:rPr>
                        <a:t>Process/</a:t>
                      </a:r>
                    </a:p>
                    <a:p>
                      <a:pPr algn="l"/>
                      <a:r>
                        <a:rPr lang="id-ID" sz="2000" dirty="0">
                          <a:latin typeface="Cambria" panose="02040503050406030204" pitchFamily="18" charset="0"/>
                          <a:ea typeface="Cambria" panose="02040503050406030204" pitchFamily="18" charset="0"/>
                        </a:rPr>
                        <a:t>Application</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Application</a:t>
                      </a:r>
                    </a:p>
                    <a:p>
                      <a:pPr algn="l"/>
                      <a:r>
                        <a:rPr lang="id-ID" sz="2000" dirty="0">
                          <a:latin typeface="Cambria" panose="02040503050406030204" pitchFamily="18" charset="0"/>
                          <a:ea typeface="Cambria" panose="02040503050406030204" pitchFamily="18" charset="0"/>
                        </a:rPr>
                        <a:t>Presentation</a:t>
                      </a:r>
                    </a:p>
                    <a:p>
                      <a:pPr algn="l"/>
                      <a:r>
                        <a:rPr lang="id-ID" sz="2000" dirty="0">
                          <a:latin typeface="Cambria" panose="02040503050406030204" pitchFamily="18" charset="0"/>
                          <a:ea typeface="Cambria" panose="02040503050406030204" pitchFamily="18" charset="0"/>
                        </a:rPr>
                        <a:t>Session</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Telnet, FTP, Kerberos, SMTP, DNS, TFTP, SNMP, NFS, dan Xwindows</a:t>
                      </a:r>
                    </a:p>
                  </a:txBody>
                  <a:tcPr marL="121920" marR="121920" marT="60960" marB="60960" anchor="ctr"/>
                </a:tc>
                <a:extLst>
                  <a:ext uri="{0D108BD9-81ED-4DB2-BD59-A6C34878D82A}">
                    <a16:rowId xmlns:a16="http://schemas.microsoft.com/office/drawing/2014/main" xmlns="" val="10001"/>
                  </a:ext>
                </a:extLst>
              </a:tr>
              <a:tr h="364953">
                <a:tc>
                  <a:txBody>
                    <a:bodyPr/>
                    <a:lstStyle/>
                    <a:p>
                      <a:pPr algn="l"/>
                      <a:r>
                        <a:rPr lang="id-ID" sz="2000" dirty="0">
                          <a:latin typeface="Cambria" panose="02040503050406030204" pitchFamily="18" charset="0"/>
                          <a:ea typeface="Cambria" panose="02040503050406030204" pitchFamily="18" charset="0"/>
                        </a:rPr>
                        <a:t>Host-to-Host</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Transport </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UDP dan TCP</a:t>
                      </a:r>
                    </a:p>
                  </a:txBody>
                  <a:tcPr marL="121920" marR="121920" marT="60960" marB="60960" anchor="ctr"/>
                </a:tc>
                <a:extLst>
                  <a:ext uri="{0D108BD9-81ED-4DB2-BD59-A6C34878D82A}">
                    <a16:rowId xmlns:a16="http://schemas.microsoft.com/office/drawing/2014/main" xmlns="" val="10002"/>
                  </a:ext>
                </a:extLst>
              </a:tr>
              <a:tr h="364953">
                <a:tc>
                  <a:txBody>
                    <a:bodyPr/>
                    <a:lstStyle/>
                    <a:p>
                      <a:pPr algn="l"/>
                      <a:r>
                        <a:rPr lang="id-ID" sz="2000" dirty="0">
                          <a:latin typeface="Cambria" panose="02040503050406030204" pitchFamily="18" charset="0"/>
                          <a:ea typeface="Cambria" panose="02040503050406030204" pitchFamily="18" charset="0"/>
                        </a:rPr>
                        <a:t>Internet</a:t>
                      </a: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Network </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ARP, IP, ICMP, BOOTP, dan RARP</a:t>
                      </a:r>
                    </a:p>
                  </a:txBody>
                  <a:tcPr marL="121920" marR="121920" marT="60960" marB="60960" anchor="ctr"/>
                </a:tc>
                <a:extLst>
                  <a:ext uri="{0D108BD9-81ED-4DB2-BD59-A6C34878D82A}">
                    <a16:rowId xmlns:a16="http://schemas.microsoft.com/office/drawing/2014/main" xmlns="" val="10003"/>
                  </a:ext>
                </a:extLst>
              </a:tr>
              <a:tr h="629229">
                <a:tc>
                  <a:txBody>
                    <a:bodyPr/>
                    <a:lstStyle/>
                    <a:p>
                      <a:pPr algn="l"/>
                      <a:r>
                        <a:rPr lang="id-ID" sz="2000" dirty="0">
                          <a:latin typeface="Cambria" panose="02040503050406030204" pitchFamily="18" charset="0"/>
                          <a:ea typeface="Cambria" panose="02040503050406030204" pitchFamily="18" charset="0"/>
                        </a:rPr>
                        <a:t>Network Access</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Data</a:t>
                      </a:r>
                      <a:r>
                        <a:rPr lang="id-ID" sz="2000" baseline="0" dirty="0">
                          <a:latin typeface="Cambria" panose="02040503050406030204" pitchFamily="18" charset="0"/>
                          <a:ea typeface="Cambria" panose="02040503050406030204" pitchFamily="18" charset="0"/>
                        </a:rPr>
                        <a:t> Link</a:t>
                      </a:r>
                    </a:p>
                    <a:p>
                      <a:pPr algn="l"/>
                      <a:r>
                        <a:rPr lang="id-ID" sz="2000" baseline="0" dirty="0">
                          <a:latin typeface="Cambria" panose="02040503050406030204" pitchFamily="18" charset="0"/>
                          <a:ea typeface="Cambria" panose="02040503050406030204" pitchFamily="18" charset="0"/>
                        </a:rPr>
                        <a:t>Physical</a:t>
                      </a:r>
                      <a:endParaRPr lang="id-ID" sz="2000" i="1" dirty="0">
                        <a:latin typeface="Cambria" panose="02040503050406030204" pitchFamily="18" charset="0"/>
                        <a:ea typeface="Cambria" panose="02040503050406030204" pitchFamily="18" charset="0"/>
                      </a:endParaRPr>
                    </a:p>
                  </a:txBody>
                  <a:tcPr marL="121920" marR="121920" marT="60960" marB="60960" anchor="ctr"/>
                </a:tc>
                <a:tc>
                  <a:txBody>
                    <a:bodyPr/>
                    <a:lstStyle/>
                    <a:p>
                      <a:pPr algn="l"/>
                      <a:r>
                        <a:rPr lang="id-ID" sz="2000" dirty="0">
                          <a:latin typeface="Cambria" panose="02040503050406030204" pitchFamily="18" charset="0"/>
                          <a:ea typeface="Cambria" panose="02040503050406030204" pitchFamily="18" charset="0"/>
                        </a:rPr>
                        <a:t>Token ring, Ethernet, dan FDDI</a:t>
                      </a:r>
                    </a:p>
                  </a:txBody>
                  <a:tcPr marL="121920" marR="121920" marT="60960" marB="6096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439240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317167"/>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686694"/>
            <a:ext cx="497717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Model </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OSI</a:t>
            </a:r>
          </a:p>
        </p:txBody>
      </p:sp>
      <p:sp>
        <p:nvSpPr>
          <p:cNvPr id="12" name="Content Placeholder 2"/>
          <p:cNvSpPr>
            <a:spLocks noGrp="1"/>
          </p:cNvSpPr>
          <p:nvPr>
            <p:ph idx="1"/>
          </p:nvPr>
        </p:nvSpPr>
        <p:spPr>
          <a:xfrm>
            <a:off x="1469526" y="1813469"/>
            <a:ext cx="9388974" cy="4095977"/>
          </a:xfrm>
          <a:solidFill>
            <a:schemeClr val="accent4">
              <a:lumMod val="20000"/>
              <a:lumOff val="80000"/>
            </a:schemeClr>
          </a:solidFill>
        </p:spPr>
        <p:txBody>
          <a:bodyPr anchor="ctr">
            <a:normAutofit/>
          </a:bodyPr>
          <a:lstStyle/>
          <a:p>
            <a:pPr marL="0" indent="0" algn="just">
              <a:buNone/>
            </a:pPr>
            <a:r>
              <a:rPr lang="id-ID" sz="1800" dirty="0">
                <a:latin typeface="Cambria" panose="02040503050406030204" pitchFamily="18" charset="0"/>
                <a:ea typeface="Cambria" panose="02040503050406030204" pitchFamily="18" charset="0"/>
              </a:rPr>
              <a:t>Model OSI (</a:t>
            </a:r>
            <a:r>
              <a:rPr lang="id-ID" sz="1800" i="1" dirty="0">
                <a:latin typeface="Cambria" panose="02040503050406030204" pitchFamily="18" charset="0"/>
                <a:ea typeface="Cambria" panose="02040503050406030204" pitchFamily="18" charset="0"/>
              </a:rPr>
              <a:t>open standard interconnection</a:t>
            </a:r>
            <a:r>
              <a:rPr lang="id-ID" sz="1800" dirty="0">
                <a:latin typeface="Cambria" panose="02040503050406030204" pitchFamily="18" charset="0"/>
                <a:ea typeface="Cambria" panose="02040503050406030204" pitchFamily="18" charset="0"/>
              </a:rPr>
              <a:t>) yang dikeluarkan oleh ISO (</a:t>
            </a:r>
            <a:r>
              <a:rPr lang="id-ID" sz="1800" i="1" dirty="0">
                <a:latin typeface="Cambria" panose="02040503050406030204" pitchFamily="18" charset="0"/>
                <a:ea typeface="Cambria" panose="02040503050406030204" pitchFamily="18" charset="0"/>
              </a:rPr>
              <a:t>International Standard Organization</a:t>
            </a:r>
            <a:r>
              <a:rPr lang="id-ID" sz="1800" dirty="0">
                <a:latin typeface="Cambria" panose="02040503050406030204" pitchFamily="18" charset="0"/>
                <a:ea typeface="Cambria" panose="02040503050406030204" pitchFamily="18" charset="0"/>
              </a:rPr>
              <a:t>) membagi proseskomunikasi dalam tujuh layer. Prinsip-prinsip yang digunakan  bagi ketujuh layer tersebut adalah sebagai berikut.</a:t>
            </a:r>
          </a:p>
          <a:p>
            <a:pPr algn="just">
              <a:buFont typeface="+mj-lt"/>
              <a:buAutoNum type="alphaLcPeriod"/>
            </a:pPr>
            <a:r>
              <a:rPr lang="id-ID" sz="1800" dirty="0">
                <a:latin typeface="Cambria" panose="02040503050406030204" pitchFamily="18" charset="0"/>
                <a:ea typeface="Cambria" panose="02040503050406030204" pitchFamily="18" charset="0"/>
              </a:rPr>
              <a:t>Jenis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harus diselesaikan dengan tingkat abstraksi dan fungsi yang berbeda-beda dalam servisnya.</a:t>
            </a:r>
          </a:p>
          <a:p>
            <a:pPr algn="just">
              <a:buFont typeface="+mj-lt"/>
              <a:buAutoNum type="alphaLcPeriod"/>
            </a:pPr>
            <a:r>
              <a:rPr lang="en-US" sz="1800" dirty="0" smtClean="0">
                <a:latin typeface="Cambria" panose="02040503050406030204" pitchFamily="18" charset="0"/>
                <a:ea typeface="Cambria" panose="02040503050406030204" pitchFamily="18" charset="0"/>
              </a:rPr>
              <a:t> </a:t>
            </a:r>
            <a:r>
              <a:rPr lang="id-ID" sz="1800" i="1" dirty="0" smtClean="0">
                <a:latin typeface="Cambria" panose="02040503050406030204" pitchFamily="18" charset="0"/>
                <a:ea typeface="Cambria" panose="02040503050406030204" pitchFamily="18" charset="0"/>
              </a:rPr>
              <a:t>Layer</a:t>
            </a:r>
            <a:r>
              <a:rPr lang="id-ID" sz="1800" dirty="0" smtClean="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yang dibentuk harus bermanfaat sesuai kebutuhan serta saling berhubungan dan saling mendukung satu sama lain.</a:t>
            </a:r>
          </a:p>
          <a:p>
            <a:pPr algn="just">
              <a:buFont typeface="+mj-lt"/>
              <a:buAutoNum type="alphaLcPeriod"/>
            </a:pPr>
            <a:r>
              <a:rPr lang="id-ID" sz="1800" dirty="0">
                <a:latin typeface="Cambria" panose="02040503050406030204" pitchFamily="18" charset="0"/>
                <a:ea typeface="Cambria" panose="02040503050406030204" pitchFamily="18" charset="0"/>
              </a:rPr>
              <a:t>Kegunaan setiap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ditentukan melalui mekanisme yang logis dan rumit dengan ketelitian tinggi sesuai standard protokol internasional.</a:t>
            </a:r>
          </a:p>
          <a:p>
            <a:pPr algn="just">
              <a:buFont typeface="+mj-lt"/>
              <a:buAutoNum type="alphaLcPeriod"/>
            </a:pPr>
            <a:r>
              <a:rPr lang="id-ID" sz="1800" dirty="0">
                <a:latin typeface="Cambria" panose="02040503050406030204" pitchFamily="18" charset="0"/>
                <a:ea typeface="Cambria" panose="02040503050406030204" pitchFamily="18" charset="0"/>
              </a:rPr>
              <a:t>Batasan dan area operasi layer bertujuan meminimalisasi aliran informasi yang melewati </a:t>
            </a:r>
            <a:r>
              <a:rPr lang="id-ID" sz="1800" i="1" dirty="0">
                <a:latin typeface="Cambria" panose="02040503050406030204" pitchFamily="18" charset="0"/>
                <a:ea typeface="Cambria" panose="02040503050406030204" pitchFamily="18" charset="0"/>
              </a:rPr>
              <a:t>interface</a:t>
            </a:r>
            <a:r>
              <a:rPr lang="id-ID" sz="1800" dirty="0">
                <a:latin typeface="Cambria" panose="02040503050406030204" pitchFamily="18" charset="0"/>
                <a:ea typeface="Cambria" panose="02040503050406030204" pitchFamily="18" charset="0"/>
              </a:rPr>
              <a:t>.</a:t>
            </a:r>
          </a:p>
          <a:p>
            <a:pPr algn="just">
              <a:buFont typeface="+mj-lt"/>
              <a:buAutoNum type="alphaLcPeriod"/>
            </a:pPr>
            <a:r>
              <a:rPr lang="id-ID" sz="1800" dirty="0">
                <a:latin typeface="Cambria" panose="02040503050406030204" pitchFamily="18" charset="0"/>
                <a:ea typeface="Cambria" panose="02040503050406030204" pitchFamily="18" charset="0"/>
              </a:rPr>
              <a:t>Jumlah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 harus cukup banyak disesuaikan spesifikasi, proses kerja, dan kegunaannya sehingga fungsi-fungsi yang berbeda tidak perlu digabung dalam satu </a:t>
            </a:r>
            <a:r>
              <a:rPr lang="id-ID" sz="1800" i="1" dirty="0">
                <a:latin typeface="Cambria" panose="02040503050406030204" pitchFamily="18" charset="0"/>
                <a:ea typeface="Cambria" panose="02040503050406030204" pitchFamily="18" charset="0"/>
              </a:rPr>
              <a:t>layer</a:t>
            </a:r>
            <a:r>
              <a:rPr lang="id-ID" sz="18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7545859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630642" y="1028733"/>
            <a:ext cx="9461500" cy="68576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t>M</a:t>
            </a:r>
            <a:r>
              <a:rPr lang="id-ID" sz="2000" dirty="0"/>
              <a:t>odel OSI memiliki tujuh layer yang dibagi menjadi </a:t>
            </a:r>
            <a:r>
              <a:rPr lang="id-ID" sz="2000" i="1" dirty="0"/>
              <a:t>application, presentation, session, transport, network, data link</a:t>
            </a:r>
            <a:r>
              <a:rPr lang="id-ID" sz="2000" dirty="0"/>
              <a:t>, dan </a:t>
            </a:r>
            <a:r>
              <a:rPr lang="id-ID" sz="2000" i="1" dirty="0"/>
              <a:t>physical layer</a:t>
            </a:r>
            <a:r>
              <a:rPr lang="id-ID" sz="2000" dirty="0"/>
              <a:t>.</a:t>
            </a:r>
          </a:p>
        </p:txBody>
      </p:sp>
      <p:graphicFrame>
        <p:nvGraphicFramePr>
          <p:cNvPr id="4" name="Table 3"/>
          <p:cNvGraphicFramePr>
            <a:graphicFrameLocks noGrp="1"/>
          </p:cNvGraphicFramePr>
          <p:nvPr>
            <p:extLst>
              <p:ext uri="{D42A27DB-BD31-4B8C-83A1-F6EECF244321}">
                <p14:modId xmlns:p14="http://schemas.microsoft.com/office/powerpoint/2010/main" val="1095061189"/>
              </p:ext>
            </p:extLst>
          </p:nvPr>
        </p:nvGraphicFramePr>
        <p:xfrm>
          <a:off x="1032801" y="1905001"/>
          <a:ext cx="10657181" cy="415349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536171">
                  <a:extLst>
                    <a:ext uri="{9D8B030D-6E8A-4147-A177-3AD203B41FA5}">
                      <a16:colId xmlns:a16="http://schemas.microsoft.com/office/drawing/2014/main" xmlns="" val="20001"/>
                    </a:ext>
                  </a:extLst>
                </a:gridCol>
                <a:gridCol w="2112235">
                  <a:extLst>
                    <a:ext uri="{9D8B030D-6E8A-4147-A177-3AD203B41FA5}">
                      <a16:colId xmlns:a16="http://schemas.microsoft.com/office/drawing/2014/main" xmlns="" val="20002"/>
                    </a:ext>
                  </a:extLst>
                </a:gridCol>
                <a:gridCol w="2784309">
                  <a:extLst>
                    <a:ext uri="{9D8B030D-6E8A-4147-A177-3AD203B41FA5}">
                      <a16:colId xmlns:a16="http://schemas.microsoft.com/office/drawing/2014/main" xmlns="" val="20003"/>
                    </a:ext>
                  </a:extLst>
                </a:gridCol>
                <a:gridCol w="3552391">
                  <a:extLst>
                    <a:ext uri="{9D8B030D-6E8A-4147-A177-3AD203B41FA5}">
                      <a16:colId xmlns:a16="http://schemas.microsoft.com/office/drawing/2014/main" xmlns="" val="20004"/>
                    </a:ext>
                  </a:extLst>
                </a:gridCol>
              </a:tblGrid>
              <a:tr h="622520">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1134386">
                <a:tc rowSpan="4">
                  <a:txBody>
                    <a:bodyPr/>
                    <a:lstStyle/>
                    <a:p>
                      <a:pPr algn="ctr"/>
                      <a:r>
                        <a:rPr lang="id-ID" sz="2000" dirty="0">
                          <a:latin typeface="Cambria" panose="02040503050406030204" pitchFamily="18" charset="0"/>
                          <a:ea typeface="Cambria" panose="02040503050406030204" pitchFamily="18" charset="0"/>
                        </a:rPr>
                        <a:t>1.</a:t>
                      </a:r>
                    </a:p>
                  </a:txBody>
                  <a:tcPr marL="121920" marR="121920" marT="60960" marB="60960"/>
                </a:tc>
                <a:tc rowSpan="4">
                  <a:txBody>
                    <a:bodyPr/>
                    <a:lstStyle/>
                    <a:p>
                      <a:r>
                        <a:rPr lang="id-ID" sz="2000" dirty="0">
                          <a:latin typeface="Cambria" panose="02040503050406030204" pitchFamily="18" charset="0"/>
                          <a:ea typeface="Cambria" panose="02040503050406030204" pitchFamily="18" charset="0"/>
                        </a:rPr>
                        <a:t>Application (</a:t>
                      </a:r>
                      <a:r>
                        <a:rPr lang="id-ID" sz="2000" i="1" dirty="0">
                          <a:latin typeface="Cambria" panose="02040503050406030204" pitchFamily="18" charset="0"/>
                          <a:ea typeface="Cambria" panose="02040503050406030204" pitchFamily="18" charset="0"/>
                        </a:rPr>
                        <a:t>aplikasi</a:t>
                      </a:r>
                      <a:r>
                        <a:rPr lang="id-ID" sz="2000" dirty="0">
                          <a:latin typeface="Cambria" panose="02040503050406030204" pitchFamily="18" charset="0"/>
                          <a:ea typeface="Cambria" panose="02040503050406030204" pitchFamily="18" charset="0"/>
                        </a:rPr>
                        <a:t>)</a:t>
                      </a:r>
                    </a:p>
                  </a:txBody>
                  <a:tcPr marL="121920" marR="121920" marT="60960" marB="60960"/>
                </a:tc>
                <a:tc rowSpan="4">
                  <a:txBody>
                    <a:bodyPr/>
                    <a:lstStyle/>
                    <a:p>
                      <a:r>
                        <a:rPr lang="id-ID" sz="2000" dirty="0">
                          <a:latin typeface="Cambria" panose="02040503050406030204" pitchFamily="18" charset="0"/>
                          <a:ea typeface="Cambria" panose="02040503050406030204" pitchFamily="18" charset="0"/>
                        </a:rPr>
                        <a:t>Menyediakan </a:t>
                      </a:r>
                      <a:r>
                        <a:rPr lang="id-ID" sz="2000" i="1" dirty="0">
                          <a:latin typeface="Cambria" panose="02040503050406030204" pitchFamily="18" charset="0"/>
                          <a:ea typeface="Cambria" panose="02040503050406030204" pitchFamily="18" charset="0"/>
                        </a:rPr>
                        <a:t>interface</a:t>
                      </a:r>
                      <a:r>
                        <a:rPr lang="id-ID" sz="2000" dirty="0">
                          <a:latin typeface="Cambria" panose="02040503050406030204" pitchFamily="18" charset="0"/>
                          <a:ea typeface="Cambria" panose="02040503050406030204" pitchFamily="18" charset="0"/>
                        </a:rPr>
                        <a:t> yang memberikan pelayanan bagi pengguna dalam berinteraksi dengan sistem jaringan melalui komputer.</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DHCP (</a:t>
                      </a:r>
                      <a:r>
                        <a:rPr lang="id-ID" sz="2000" i="1" dirty="0">
                          <a:latin typeface="Cambria" panose="02040503050406030204" pitchFamily="18" charset="0"/>
                          <a:ea typeface="Cambria" panose="02040503050406030204" pitchFamily="18" charset="0"/>
                        </a:rPr>
                        <a:t>dynamic host configuration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distribusi IP pada jaringan dengan jumlah IP terbatas.</a:t>
                      </a:r>
                    </a:p>
                  </a:txBody>
                  <a:tcPr marL="121920" marR="121920" marT="60960" marB="60960"/>
                </a:tc>
                <a:extLst>
                  <a:ext uri="{0D108BD9-81ED-4DB2-BD59-A6C34878D82A}">
                    <a16:rowId xmlns:a16="http://schemas.microsoft.com/office/drawing/2014/main" xmlns="" val="10001"/>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DNS (</a:t>
                      </a:r>
                      <a:r>
                        <a:rPr lang="id-ID" sz="2000" i="1" dirty="0">
                          <a:latin typeface="Cambria" panose="02040503050406030204" pitchFamily="18" charset="0"/>
                          <a:ea typeface="Cambria" panose="02040503050406030204" pitchFamily="18" charset="0"/>
                        </a:rPr>
                        <a:t>domain name server</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Basis data berisis nama domain mesin dan</a:t>
                      </a:r>
                      <a:r>
                        <a:rPr lang="id-ID" sz="2000" baseline="0" dirty="0">
                          <a:latin typeface="Cambria" panose="02040503050406030204" pitchFamily="18" charset="0"/>
                          <a:ea typeface="Cambria" panose="02040503050406030204" pitchFamily="18" charset="0"/>
                        </a:rPr>
                        <a:t> IP </a:t>
                      </a:r>
                      <a:r>
                        <a:rPr lang="id-ID" sz="2000" i="1" baseline="0" dirty="0">
                          <a:latin typeface="Cambria" panose="02040503050406030204" pitchFamily="18" charset="0"/>
                          <a:ea typeface="Cambria" panose="02040503050406030204" pitchFamily="18" charset="0"/>
                        </a:rPr>
                        <a:t>address</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2"/>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FTP (</a:t>
                      </a:r>
                      <a:r>
                        <a:rPr lang="id-ID" sz="2000" i="1" dirty="0">
                          <a:latin typeface="Cambria" panose="02040503050406030204" pitchFamily="18" charset="0"/>
                          <a:ea typeface="Cambria" panose="02040503050406030204" pitchFamily="18" charset="0"/>
                        </a:rPr>
                        <a:t>file transfer</a:t>
                      </a:r>
                      <a:r>
                        <a:rPr lang="id-ID" sz="2000" i="1" baseline="0" dirty="0">
                          <a:latin typeface="Cambria" panose="02040503050406030204" pitchFamily="18" charset="0"/>
                          <a:ea typeface="Cambria" panose="02040503050406030204" pitchFamily="18" charset="0"/>
                        </a:rPr>
                        <a:t> protocol</a:t>
                      </a:r>
                      <a:r>
                        <a:rPr lang="id-ID" sz="2000" baseline="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transfer </a:t>
                      </a:r>
                      <a:r>
                        <a:rPr lang="id-ID" sz="2000" i="1" baseline="0" dirty="0">
                          <a:latin typeface="Cambria" panose="02040503050406030204" pitchFamily="18" charset="0"/>
                          <a:ea typeface="Cambria" panose="02040503050406030204" pitchFamily="18" charset="0"/>
                        </a:rPr>
                        <a:t>file</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3"/>
                  </a:ext>
                </a:extLst>
              </a:tr>
              <a:tr h="798863">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HTTP (</a:t>
                      </a:r>
                      <a:r>
                        <a:rPr lang="id-ID" sz="2000" i="1" dirty="0">
                          <a:latin typeface="Cambria" panose="02040503050406030204" pitchFamily="18" charset="0"/>
                          <a:ea typeface="Cambria" panose="02040503050406030204" pitchFamily="18" charset="0"/>
                        </a:rPr>
                        <a:t>hypertext transfer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transfer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HTML dan Web</a:t>
                      </a:r>
                    </a:p>
                  </a:txBody>
                  <a:tcPr marL="121920" marR="121920" marT="60960" marB="60960"/>
                </a:tc>
                <a:extLst>
                  <a:ext uri="{0D108BD9-81ED-4DB2-BD59-A6C34878D82A}">
                    <a16:rowId xmlns:a16="http://schemas.microsoft.com/office/drawing/2014/main" xmlns="" val="10004"/>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712370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44775861"/>
              </p:ext>
            </p:extLst>
          </p:nvPr>
        </p:nvGraphicFramePr>
        <p:xfrm>
          <a:off x="859103" y="1154212"/>
          <a:ext cx="10657181" cy="495400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536171">
                  <a:extLst>
                    <a:ext uri="{9D8B030D-6E8A-4147-A177-3AD203B41FA5}">
                      <a16:colId xmlns:a16="http://schemas.microsoft.com/office/drawing/2014/main" xmlns="" val="20001"/>
                    </a:ext>
                  </a:extLst>
                </a:gridCol>
                <a:gridCol w="2112235">
                  <a:extLst>
                    <a:ext uri="{9D8B030D-6E8A-4147-A177-3AD203B41FA5}">
                      <a16:colId xmlns:a16="http://schemas.microsoft.com/office/drawing/2014/main" xmlns="" val="20002"/>
                    </a:ext>
                  </a:extLst>
                </a:gridCol>
                <a:gridCol w="2880320">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772160">
                <a:tc rowSpan="5">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5">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rowSpan="5">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MIME (</a:t>
                      </a:r>
                      <a:r>
                        <a:rPr lang="id-ID" sz="2000" i="1" dirty="0">
                          <a:latin typeface="Cambria" panose="02040503050406030204" pitchFamily="18" charset="0"/>
                          <a:ea typeface="Cambria" panose="02040503050406030204" pitchFamily="18" charset="0"/>
                        </a:rPr>
                        <a:t>multipupose internet mail extention</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mengirim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biner dalam bentuk teks</a:t>
                      </a:r>
                    </a:p>
                  </a:txBody>
                  <a:tcPr marL="121920" marR="121920" marT="60960" marB="60960"/>
                </a:tc>
                <a:extLst>
                  <a:ext uri="{0D108BD9-81ED-4DB2-BD59-A6C34878D82A}">
                    <a16:rowId xmlns:a16="http://schemas.microsoft.com/office/drawing/2014/main" xmlns=""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NNTP (</a:t>
                      </a:r>
                      <a:r>
                        <a:rPr lang="id-ID" sz="2000" i="1" dirty="0">
                          <a:latin typeface="Cambria" panose="02040503050406030204" pitchFamily="18" charset="0"/>
                          <a:ea typeface="Cambria" panose="02040503050406030204" pitchFamily="18" charset="0"/>
                        </a:rPr>
                        <a:t>network news transfer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menerima dan mengirim </a:t>
                      </a:r>
                      <a:r>
                        <a:rPr lang="id-ID" sz="2000" i="1" baseline="0" dirty="0">
                          <a:latin typeface="Cambria" panose="02040503050406030204" pitchFamily="18" charset="0"/>
                          <a:ea typeface="Cambria" panose="02040503050406030204" pitchFamily="18" charset="0"/>
                        </a:rPr>
                        <a:t>newsgroup</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2"/>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POP (</a:t>
                      </a:r>
                      <a:r>
                        <a:rPr lang="id-ID" sz="2000" i="1" dirty="0">
                          <a:latin typeface="Cambria" panose="02040503050406030204" pitchFamily="18" charset="0"/>
                          <a:ea typeface="Cambria" panose="02040503050406030204" pitchFamily="18" charset="0"/>
                        </a:rPr>
                        <a:t>post office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mengambil </a:t>
                      </a:r>
                      <a:r>
                        <a:rPr lang="id-ID" sz="2000" i="1" baseline="0" dirty="0">
                          <a:latin typeface="Cambria" panose="02040503050406030204" pitchFamily="18" charset="0"/>
                          <a:ea typeface="Cambria" panose="02040503050406030204" pitchFamily="18" charset="0"/>
                        </a:rPr>
                        <a:t>mail</a:t>
                      </a:r>
                      <a:r>
                        <a:rPr lang="id-ID" sz="2000" baseline="0" dirty="0">
                          <a:latin typeface="Cambria" panose="02040503050406030204" pitchFamily="18" charset="0"/>
                          <a:ea typeface="Cambria" panose="02040503050406030204" pitchFamily="18" charset="0"/>
                        </a:rPr>
                        <a:t> dari server</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3"/>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SMB (</a:t>
                      </a:r>
                      <a:r>
                        <a:rPr lang="id-ID" sz="2000" i="1" dirty="0">
                          <a:latin typeface="Cambria" panose="02040503050406030204" pitchFamily="18" charset="0"/>
                          <a:ea typeface="Cambria" panose="02040503050406030204" pitchFamily="18" charset="0"/>
                        </a:rPr>
                        <a:t>server message block</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transfer berbagai server file DOS dan Windows</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4"/>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SMTP (</a:t>
                      </a:r>
                      <a:r>
                        <a:rPr lang="id-ID" sz="2000" i="1" dirty="0">
                          <a:latin typeface="Cambria" panose="02040503050406030204" pitchFamily="18" charset="0"/>
                          <a:ea typeface="Cambria" panose="02040503050406030204" pitchFamily="18" charset="0"/>
                        </a:rPr>
                        <a:t>simple mail transfer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penukaran</a:t>
                      </a:r>
                      <a:r>
                        <a:rPr lang="id-ID" sz="2000" baseline="0" dirty="0">
                          <a:latin typeface="Cambria" panose="02040503050406030204" pitchFamily="18" charset="0"/>
                          <a:ea typeface="Cambria" panose="02040503050406030204" pitchFamily="18" charset="0"/>
                        </a:rPr>
                        <a:t> mail</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5"/>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202722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47210410"/>
              </p:ext>
            </p:extLst>
          </p:nvPr>
        </p:nvGraphicFramePr>
        <p:xfrm>
          <a:off x="759793" y="1217713"/>
          <a:ext cx="10657180" cy="4824750"/>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728192">
                  <a:extLst>
                    <a:ext uri="{9D8B030D-6E8A-4147-A177-3AD203B41FA5}">
                      <a16:colId xmlns:a16="http://schemas.microsoft.com/office/drawing/2014/main" xmlns="" val="20001"/>
                    </a:ext>
                  </a:extLst>
                </a:gridCol>
                <a:gridCol w="1920213">
                  <a:extLst>
                    <a:ext uri="{9D8B030D-6E8A-4147-A177-3AD203B41FA5}">
                      <a16:colId xmlns:a16="http://schemas.microsoft.com/office/drawing/2014/main" xmlns="" val="20002"/>
                    </a:ext>
                  </a:extLst>
                </a:gridCol>
                <a:gridCol w="2880320">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772160">
                <a:tc rowSpan="3">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3">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rowSpan="3">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SNMP (</a:t>
                      </a:r>
                      <a:r>
                        <a:rPr lang="id-ID" sz="2000" i="1" dirty="0">
                          <a:latin typeface="Cambria" panose="02040503050406030204" pitchFamily="18" charset="0"/>
                          <a:ea typeface="Cambria" panose="02040503050406030204" pitchFamily="18" charset="0"/>
                        </a:rPr>
                        <a:t>simple network management protocol</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manajemen jaringan</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Telnet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akses dari jarak</a:t>
                      </a:r>
                      <a:r>
                        <a:rPr lang="id-ID" sz="2000" baseline="0" dirty="0">
                          <a:latin typeface="Cambria" panose="02040503050406030204" pitchFamily="18" charset="0"/>
                          <a:ea typeface="Cambria" panose="02040503050406030204" pitchFamily="18" charset="0"/>
                        </a:rPr>
                        <a:t> jauh</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2"/>
                  </a:ext>
                </a:extLst>
              </a:tr>
              <a:tr h="764825">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TFTP (</a:t>
                      </a:r>
                      <a:r>
                        <a:rPr lang="id-ID" sz="2000" i="1" dirty="0">
                          <a:latin typeface="Cambria" panose="02040503050406030204" pitchFamily="18" charset="0"/>
                          <a:ea typeface="Cambria" panose="02040503050406030204" pitchFamily="18" charset="0"/>
                        </a:rPr>
                        <a:t>Trivial</a:t>
                      </a:r>
                      <a:r>
                        <a:rPr lang="id-ID" sz="2000" dirty="0">
                          <a:latin typeface="Cambria" panose="02040503050406030204" pitchFamily="18" charset="0"/>
                          <a:ea typeface="Cambria" panose="02040503050406030204" pitchFamily="18" charset="0"/>
                        </a:rPr>
                        <a:t> FTP)</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transfer </a:t>
                      </a:r>
                      <a:r>
                        <a:rPr lang="id-ID" sz="2000" i="1" dirty="0">
                          <a:latin typeface="Cambria" panose="02040503050406030204" pitchFamily="18" charset="0"/>
                          <a:ea typeface="Cambria" panose="02040503050406030204" pitchFamily="18" charset="0"/>
                        </a:rPr>
                        <a:t>file</a:t>
                      </a:r>
                    </a:p>
                  </a:txBody>
                  <a:tcPr marL="121920" marR="121920" marT="60960" marB="60960"/>
                </a:tc>
                <a:extLst>
                  <a:ext uri="{0D108BD9-81ED-4DB2-BD59-A6C34878D82A}">
                    <a16:rowId xmlns:a16="http://schemas.microsoft.com/office/drawing/2014/main" xmlns="" val="10003"/>
                  </a:ext>
                </a:extLst>
              </a:tr>
              <a:tr h="1747520">
                <a:tc>
                  <a:txBody>
                    <a:bodyPr/>
                    <a:lstStyle/>
                    <a:p>
                      <a:pPr algn="ctr"/>
                      <a:r>
                        <a:rPr lang="id-ID" sz="2000" dirty="0">
                          <a:latin typeface="Cambria" panose="02040503050406030204" pitchFamily="18" charset="0"/>
                          <a:ea typeface="Cambria" panose="02040503050406030204" pitchFamily="18" charset="0"/>
                        </a:rPr>
                        <a:t>2.</a:t>
                      </a:r>
                    </a:p>
                  </a:txBody>
                  <a:tcPr marL="121920" marR="121920" marT="60960" marB="60960"/>
                </a:tc>
                <a:tc>
                  <a:txBody>
                    <a:bodyPr/>
                    <a:lstStyle/>
                    <a:p>
                      <a:r>
                        <a:rPr lang="id-ID" sz="2000" i="1" dirty="0">
                          <a:latin typeface="Cambria" panose="02040503050406030204" pitchFamily="18" charset="0"/>
                          <a:ea typeface="Cambria" panose="02040503050406030204" pitchFamily="18" charset="0"/>
                        </a:rPr>
                        <a:t>Presentation</a:t>
                      </a:r>
                      <a:r>
                        <a:rPr lang="id-ID" sz="2000" dirty="0">
                          <a:latin typeface="Cambria" panose="02040503050406030204" pitchFamily="18" charset="0"/>
                          <a:ea typeface="Cambria" panose="02040503050406030204" pitchFamily="18" charset="0"/>
                        </a:rPr>
                        <a:t> (presentasi)</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Melakukan</a:t>
                      </a:r>
                      <a:r>
                        <a:rPr lang="id-ID" sz="2000" baseline="0" dirty="0">
                          <a:latin typeface="Cambria" panose="02040503050406030204" pitchFamily="18" charset="0"/>
                          <a:ea typeface="Cambria" panose="02040503050406030204" pitchFamily="18" charset="0"/>
                        </a:rPr>
                        <a:t> enkripsi kompresi, serta deskripsi data</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ASCII, EBCDIC, MIDI, MPEG, TIFF, JPEG, PICT, dan qiuck time</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Bentuk</a:t>
                      </a:r>
                      <a:r>
                        <a:rPr lang="id-ID" sz="2000" baseline="0" dirty="0">
                          <a:latin typeface="Cambria" panose="02040503050406030204" pitchFamily="18" charset="0"/>
                          <a:ea typeface="Cambria" panose="02040503050406030204" pitchFamily="18" charset="0"/>
                        </a:rPr>
                        <a:t> format kompresi paket data</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3664359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82525969"/>
              </p:ext>
            </p:extLst>
          </p:nvPr>
        </p:nvGraphicFramePr>
        <p:xfrm>
          <a:off x="759792" y="1166912"/>
          <a:ext cx="10657181" cy="418184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536171">
                  <a:extLst>
                    <a:ext uri="{9D8B030D-6E8A-4147-A177-3AD203B41FA5}">
                      <a16:colId xmlns:a16="http://schemas.microsoft.com/office/drawing/2014/main" xmlns="" val="20001"/>
                    </a:ext>
                  </a:extLst>
                </a:gridCol>
                <a:gridCol w="2112235">
                  <a:extLst>
                    <a:ext uri="{9D8B030D-6E8A-4147-A177-3AD203B41FA5}">
                      <a16:colId xmlns:a16="http://schemas.microsoft.com/office/drawing/2014/main" xmlns="" val="20002"/>
                    </a:ext>
                  </a:extLst>
                </a:gridCol>
                <a:gridCol w="2880320">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772160">
                <a:tc rowSpan="4">
                  <a:txBody>
                    <a:bodyPr/>
                    <a:lstStyle/>
                    <a:p>
                      <a:pPr algn="ctr"/>
                      <a:r>
                        <a:rPr lang="id-ID" sz="2000" dirty="0">
                          <a:latin typeface="Cambria" panose="02040503050406030204" pitchFamily="18" charset="0"/>
                          <a:ea typeface="Cambria" panose="02040503050406030204" pitchFamily="18" charset="0"/>
                        </a:rPr>
                        <a:t>3.</a:t>
                      </a:r>
                    </a:p>
                  </a:txBody>
                  <a:tcPr marL="121920" marR="121920" marT="60960" marB="60960"/>
                </a:tc>
                <a:tc rowSpan="4">
                  <a:txBody>
                    <a:bodyPr/>
                    <a:lstStyle/>
                    <a:p>
                      <a:r>
                        <a:rPr lang="id-ID" sz="2000" dirty="0">
                          <a:latin typeface="Cambria" panose="02040503050406030204" pitchFamily="18" charset="0"/>
                          <a:ea typeface="Cambria" panose="02040503050406030204" pitchFamily="18" charset="0"/>
                        </a:rPr>
                        <a:t>Session</a:t>
                      </a:r>
                    </a:p>
                  </a:txBody>
                  <a:tcPr marL="121920" marR="121920" marT="60960" marB="60960"/>
                </a:tc>
                <a:tc rowSpan="4">
                  <a:txBody>
                    <a:bodyPr/>
                    <a:lstStyle/>
                    <a:p>
                      <a:r>
                        <a:rPr lang="id-ID" sz="2000" dirty="0">
                          <a:latin typeface="Cambria" panose="02040503050406030204" pitchFamily="18" charset="0"/>
                          <a:ea typeface="Cambria" panose="02040503050406030204" pitchFamily="18" charset="0"/>
                        </a:rPr>
                        <a:t>Mengasosiasikan setiap komunikasi antar-</a:t>
                      </a:r>
                      <a:r>
                        <a:rPr lang="id-ID" sz="2000" i="1" dirty="0">
                          <a:latin typeface="Cambria" panose="02040503050406030204" pitchFamily="18" charset="0"/>
                          <a:ea typeface="Cambria" panose="02040503050406030204" pitchFamily="18" charset="0"/>
                        </a:rPr>
                        <a:t>layer</a:t>
                      </a:r>
                      <a:r>
                        <a:rPr lang="id-ID" sz="2000" dirty="0">
                          <a:latin typeface="Cambria" panose="02040503050406030204" pitchFamily="18" charset="0"/>
                          <a:ea typeface="Cambria" panose="02040503050406030204" pitchFamily="18" charset="0"/>
                        </a:rPr>
                        <a:t> sebelum </a:t>
                      </a:r>
                      <a:r>
                        <a:rPr lang="id-ID" sz="2000" i="1" dirty="0">
                          <a:latin typeface="Cambria" panose="02040503050406030204" pitchFamily="18" charset="0"/>
                          <a:ea typeface="Cambria" panose="02040503050406030204" pitchFamily="18" charset="0"/>
                        </a:rPr>
                        <a:t>session</a:t>
                      </a:r>
                      <a:r>
                        <a:rPr lang="id-ID" sz="2000" dirty="0">
                          <a:latin typeface="Cambria" panose="02040503050406030204" pitchFamily="18" charset="0"/>
                          <a:ea typeface="Cambria" panose="02040503050406030204" pitchFamily="18" charset="0"/>
                        </a:rPr>
                        <a:t>, dengan layer</a:t>
                      </a:r>
                      <a:r>
                        <a:rPr lang="id-ID" sz="2000" baseline="0" dirty="0">
                          <a:latin typeface="Cambria" panose="02040503050406030204" pitchFamily="18" charset="0"/>
                          <a:ea typeface="Cambria" panose="02040503050406030204" pitchFamily="18" charset="0"/>
                        </a:rPr>
                        <a:t> setelah </a:t>
                      </a:r>
                      <a:r>
                        <a:rPr lang="id-ID" sz="2000" i="1" baseline="0" dirty="0">
                          <a:latin typeface="Cambria" panose="02040503050406030204" pitchFamily="18" charset="0"/>
                          <a:ea typeface="Cambria" panose="02040503050406030204" pitchFamily="18" charset="0"/>
                        </a:rPr>
                        <a:t>session</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NETBIOS</a:t>
                      </a:r>
                      <a:r>
                        <a:rPr lang="id-ID" sz="2000" baseline="0" dirty="0">
                          <a:latin typeface="Cambria" panose="02040503050406030204" pitchFamily="18" charset="0"/>
                          <a:ea typeface="Cambria" panose="02040503050406030204" pitchFamily="18" charset="0"/>
                        </a:rPr>
                        <a:t> (</a:t>
                      </a:r>
                      <a:r>
                        <a:rPr lang="id-ID" sz="2000" i="1" baseline="0" dirty="0">
                          <a:latin typeface="Cambria" panose="02040503050406030204" pitchFamily="18" charset="0"/>
                          <a:ea typeface="Cambria" panose="02040503050406030204" pitchFamily="18" charset="0"/>
                        </a:rPr>
                        <a:t>network basic input ouput system</a:t>
                      </a:r>
                      <a:r>
                        <a:rPr lang="id-ID" sz="2000" baseline="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BIOS jaringan standar</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1"/>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RPC (</a:t>
                      </a:r>
                      <a:r>
                        <a:rPr lang="id-ID" sz="2000" i="1" dirty="0">
                          <a:latin typeface="Cambria" panose="02040503050406030204" pitchFamily="18" charset="0"/>
                          <a:ea typeface="Cambria" panose="02040503050406030204" pitchFamily="18" charset="0"/>
                        </a:rPr>
                        <a:t>remote procedure call</a:t>
                      </a:r>
                      <a:r>
                        <a:rPr lang="id-ID" sz="2000"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Prosedur pemanggilan jarak jauh</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2"/>
                  </a:ext>
                </a:extLst>
              </a:tr>
              <a:tr h="77216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SOCKET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Input</a:t>
                      </a:r>
                      <a:r>
                        <a:rPr lang="id-ID" sz="2000" baseline="0" dirty="0">
                          <a:latin typeface="Cambria" panose="02040503050406030204" pitchFamily="18" charset="0"/>
                          <a:ea typeface="Cambria" panose="02040503050406030204" pitchFamily="18" charset="0"/>
                        </a:rPr>
                        <a:t> output untuk </a:t>
                      </a:r>
                      <a:r>
                        <a:rPr lang="id-ID" sz="2000" i="1" baseline="0" dirty="0">
                          <a:latin typeface="Cambria" panose="02040503050406030204" pitchFamily="18" charset="0"/>
                          <a:ea typeface="Cambria" panose="02040503050406030204" pitchFamily="18" charset="0"/>
                        </a:rPr>
                        <a:t>network</a:t>
                      </a:r>
                      <a:r>
                        <a:rPr lang="id-ID" sz="2000" baseline="0" dirty="0">
                          <a:latin typeface="Cambria" panose="02040503050406030204" pitchFamily="18" charset="0"/>
                          <a:ea typeface="Cambria" panose="02040503050406030204" pitchFamily="18" charset="0"/>
                        </a:rPr>
                        <a:t> jenis BSD-UNIX</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3"/>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SQL, NETBEUI, dan XWINDOWS</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mesin IBM, dan pengaturan GUI OS berbasis Unix</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1525972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835864886"/>
              </p:ext>
            </p:extLst>
          </p:nvPr>
        </p:nvGraphicFramePr>
        <p:xfrm>
          <a:off x="759793" y="856713"/>
          <a:ext cx="10657180" cy="536040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gridCol w="2496277">
                  <a:extLst>
                    <a:ext uri="{9D8B030D-6E8A-4147-A177-3AD203B41FA5}">
                      <a16:colId xmlns:a16="http://schemas.microsoft.com/office/drawing/2014/main" xmlns="" val="20002"/>
                    </a:ext>
                  </a:extLst>
                </a:gridCol>
                <a:gridCol w="2592288">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1097280">
                <a:tc rowSpan="2">
                  <a:txBody>
                    <a:bodyPr/>
                    <a:lstStyle/>
                    <a:p>
                      <a:pPr algn="ctr"/>
                      <a:r>
                        <a:rPr lang="id-ID" sz="2000" dirty="0">
                          <a:latin typeface="Cambria" panose="02040503050406030204" pitchFamily="18" charset="0"/>
                          <a:ea typeface="Cambria" panose="02040503050406030204" pitchFamily="18" charset="0"/>
                        </a:rPr>
                        <a:t>4.</a:t>
                      </a:r>
                    </a:p>
                  </a:txBody>
                  <a:tcPr marL="121920" marR="121920" marT="60960" marB="60960"/>
                </a:tc>
                <a:tc rowSpan="2">
                  <a:txBody>
                    <a:bodyPr/>
                    <a:lstStyle/>
                    <a:p>
                      <a:r>
                        <a:rPr lang="id-ID" sz="2000" i="1" dirty="0">
                          <a:latin typeface="Cambria" panose="02040503050406030204" pitchFamily="18" charset="0"/>
                          <a:ea typeface="Cambria" panose="02040503050406030204" pitchFamily="18" charset="0"/>
                        </a:rPr>
                        <a:t>Transport</a:t>
                      </a:r>
                      <a:r>
                        <a:rPr lang="id-ID" sz="2000" baseline="0" dirty="0">
                          <a:latin typeface="Cambria" panose="02040503050406030204" pitchFamily="18" charset="0"/>
                          <a:ea typeface="Cambria" panose="02040503050406030204" pitchFamily="18" charset="0"/>
                        </a:rPr>
                        <a:t> (transpor)</a:t>
                      </a:r>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a:latin typeface="Cambria" panose="02040503050406030204" pitchFamily="18" charset="0"/>
                          <a:ea typeface="Cambria" panose="02040503050406030204" pitchFamily="18" charset="0"/>
                        </a:rPr>
                        <a:t>Memastikan setiap paket data dikirm tanpa</a:t>
                      </a:r>
                      <a:r>
                        <a:rPr lang="id-ID" sz="2000" baseline="0" dirty="0">
                          <a:latin typeface="Cambria" panose="02040503050406030204" pitchFamily="18" charset="0"/>
                          <a:ea typeface="Cambria" panose="02040503050406030204" pitchFamily="18" charset="0"/>
                        </a:rPr>
                        <a:t> terjadi kesalahan dan tidak terjadi duplikasi.</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TCP (</a:t>
                      </a:r>
                      <a:r>
                        <a:rPr lang="id-ID" sz="2000" i="1" dirty="0">
                          <a:latin typeface="Cambria" panose="02040503050406030204" pitchFamily="18" charset="0"/>
                          <a:ea typeface="Cambria" panose="02040503050406030204" pitchFamily="18" charset="0"/>
                        </a:rPr>
                        <a:t>transmission control protocol</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petukuran data berorientasi (</a:t>
                      </a:r>
                      <a:r>
                        <a:rPr lang="id-ID" sz="2000" i="1" baseline="0" dirty="0">
                          <a:latin typeface="Cambria" panose="02040503050406030204" pitchFamily="18" charset="0"/>
                          <a:ea typeface="Cambria" panose="02040503050406030204" pitchFamily="18" charset="0"/>
                        </a:rPr>
                        <a:t>connection-oriented</a:t>
                      </a:r>
                      <a:r>
                        <a:rPr lang="id-ID" sz="2000" baseline="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1"/>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UDP</a:t>
                      </a:r>
                      <a:r>
                        <a:rPr lang="id-ID" sz="2000" baseline="0" dirty="0">
                          <a:latin typeface="Cambria" panose="02040503050406030204" pitchFamily="18" charset="0"/>
                          <a:ea typeface="Cambria" panose="02040503050406030204" pitchFamily="18" charset="0"/>
                        </a:rPr>
                        <a:t> (</a:t>
                      </a:r>
                      <a:r>
                        <a:rPr lang="id-ID" sz="2000" i="1" baseline="0" dirty="0">
                          <a:latin typeface="Cambria" panose="02040503050406030204" pitchFamily="18" charset="0"/>
                          <a:ea typeface="Cambria" panose="02040503050406030204" pitchFamily="18" charset="0"/>
                        </a:rPr>
                        <a:t>user datagram protocol</a:t>
                      </a:r>
                      <a:r>
                        <a:rPr lang="id-ID" sz="2000" baseline="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pertukaran</a:t>
                      </a:r>
                      <a:r>
                        <a:rPr lang="id-ID" sz="2000" baseline="0" dirty="0">
                          <a:latin typeface="Cambria" panose="02040503050406030204" pitchFamily="18" charset="0"/>
                          <a:ea typeface="Cambria" panose="02040503050406030204" pitchFamily="18" charset="0"/>
                        </a:rPr>
                        <a:t> data non-orientasi (</a:t>
                      </a:r>
                      <a:r>
                        <a:rPr lang="id-ID" sz="2000" i="1" baseline="0" dirty="0">
                          <a:latin typeface="Cambria" panose="02040503050406030204" pitchFamily="18" charset="0"/>
                          <a:ea typeface="Cambria" panose="02040503050406030204" pitchFamily="18" charset="0"/>
                        </a:rPr>
                        <a:t>connectionless</a:t>
                      </a:r>
                      <a:r>
                        <a:rPr lang="id-ID" sz="2000" baseline="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2"/>
                  </a:ext>
                </a:extLst>
              </a:tr>
              <a:tr h="1069803">
                <a:tc rowSpan="2">
                  <a:txBody>
                    <a:bodyPr/>
                    <a:lstStyle/>
                    <a:p>
                      <a:pPr algn="ctr"/>
                      <a:r>
                        <a:rPr lang="id-ID" sz="2000" dirty="0">
                          <a:latin typeface="Cambria" panose="02040503050406030204" pitchFamily="18" charset="0"/>
                          <a:ea typeface="Cambria" panose="02040503050406030204" pitchFamily="18" charset="0"/>
                        </a:rPr>
                        <a:t>5.</a:t>
                      </a:r>
                    </a:p>
                  </a:txBody>
                  <a:tcPr marL="121920" marR="121920" marT="60960" marB="60960"/>
                </a:tc>
                <a:tc rowSpan="2">
                  <a:txBody>
                    <a:bodyPr/>
                    <a:lstStyle/>
                    <a:p>
                      <a:r>
                        <a:rPr lang="id-ID" sz="2000" i="1" dirty="0">
                          <a:latin typeface="Cambria" panose="02040503050406030204" pitchFamily="18" charset="0"/>
                          <a:ea typeface="Cambria" panose="02040503050406030204" pitchFamily="18" charset="0"/>
                        </a:rPr>
                        <a:t>Network</a:t>
                      </a:r>
                      <a:r>
                        <a:rPr lang="id-ID" sz="2000" baseline="0" dirty="0">
                          <a:latin typeface="Cambria" panose="02040503050406030204" pitchFamily="18" charset="0"/>
                          <a:ea typeface="Cambria" panose="02040503050406030204" pitchFamily="18" charset="0"/>
                        </a:rPr>
                        <a:t> (jaringan)</a:t>
                      </a:r>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a:latin typeface="Cambria" panose="02040503050406030204" pitchFamily="18" charset="0"/>
                          <a:ea typeface="Cambria" panose="02040503050406030204" pitchFamily="18" charset="0"/>
                        </a:rPr>
                        <a:t>Menentukan letak jalur pengiriman data yang akan ditransmisikan serta meneruskan paket tersebut ke alamat jaringan tertentu.</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IP (</a:t>
                      </a:r>
                      <a:r>
                        <a:rPr lang="id-ID" sz="2000" i="1" dirty="0">
                          <a:latin typeface="Cambria" panose="02040503050406030204" pitchFamily="18" charset="0"/>
                          <a:ea typeface="Cambria" panose="02040503050406030204" pitchFamily="18" charset="0"/>
                        </a:rPr>
                        <a:t>internet protocol</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menetapkan </a:t>
                      </a:r>
                      <a:r>
                        <a:rPr lang="id-ID" sz="2000" i="1" dirty="0">
                          <a:latin typeface="Cambria" panose="02040503050406030204" pitchFamily="18" charset="0"/>
                          <a:ea typeface="Cambria" panose="02040503050406030204" pitchFamily="18" charset="0"/>
                        </a:rPr>
                        <a:t>routing</a:t>
                      </a:r>
                    </a:p>
                  </a:txBody>
                  <a:tcPr marL="121920" marR="121920" marT="60960" marB="60960"/>
                </a:tc>
                <a:extLst>
                  <a:ext uri="{0D108BD9-81ED-4DB2-BD59-A6C34878D82A}">
                    <a16:rowId xmlns:a16="http://schemas.microsoft.com/office/drawing/2014/main" xmlns="" val="10003"/>
                  </a:ext>
                </a:extLst>
              </a:tr>
              <a:tr h="1327957">
                <a:tc vMerge="1">
                  <a:txBody>
                    <a:bodyPr/>
                    <a:lstStyle/>
                    <a:p>
                      <a:pPr algn="ctr"/>
                      <a:endParaRPr lang="id-ID" sz="1600" dirty="0"/>
                    </a:p>
                  </a:txBody>
                  <a:tcPr/>
                </a:tc>
                <a:tc vMerge="1">
                  <a:txBody>
                    <a:bodyPr/>
                    <a:lstStyle/>
                    <a:p>
                      <a:endParaRPr lang="id-ID" sz="1600" i="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RIP (</a:t>
                      </a:r>
                      <a:r>
                        <a:rPr lang="id-ID" sz="2000" i="1" dirty="0">
                          <a:latin typeface="Cambria" panose="02040503050406030204" pitchFamily="18" charset="0"/>
                          <a:ea typeface="Cambria" panose="02040503050406030204" pitchFamily="18" charset="0"/>
                        </a:rPr>
                        <a:t>routing information protocol</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a:t>
                      </a:r>
                      <a:r>
                        <a:rPr lang="id-ID" sz="2000" baseline="0" dirty="0">
                          <a:latin typeface="Cambria" panose="02040503050406030204" pitchFamily="18" charset="0"/>
                          <a:ea typeface="Cambria" panose="02040503050406030204" pitchFamily="18" charset="0"/>
                        </a:rPr>
                        <a:t> memilih </a:t>
                      </a:r>
                      <a:r>
                        <a:rPr lang="id-ID" sz="2000" i="1" baseline="0" dirty="0">
                          <a:latin typeface="Cambria" panose="02040503050406030204" pitchFamily="18" charset="0"/>
                          <a:ea typeface="Cambria" panose="02040503050406030204" pitchFamily="18" charset="0"/>
                        </a:rPr>
                        <a:t>routing</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625672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51320748"/>
              </p:ext>
            </p:extLst>
          </p:nvPr>
        </p:nvGraphicFramePr>
        <p:xfrm>
          <a:off x="759792" y="836712"/>
          <a:ext cx="10657181" cy="5129728"/>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248139">
                  <a:extLst>
                    <a:ext uri="{9D8B030D-6E8A-4147-A177-3AD203B41FA5}">
                      <a16:colId xmlns:a16="http://schemas.microsoft.com/office/drawing/2014/main" xmlns="" val="20001"/>
                    </a:ext>
                  </a:extLst>
                </a:gridCol>
                <a:gridCol w="2688299">
                  <a:extLst>
                    <a:ext uri="{9D8B030D-6E8A-4147-A177-3AD203B41FA5}">
                      <a16:colId xmlns:a16="http://schemas.microsoft.com/office/drawing/2014/main" xmlns="" val="20002"/>
                    </a:ext>
                  </a:extLst>
                </a:gridCol>
                <a:gridCol w="2592288">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1097280">
                <a:tc rowSpan="2">
                  <a:txBody>
                    <a:bodyPr/>
                    <a:lstStyle/>
                    <a:p>
                      <a:pPr algn="ctr"/>
                      <a:endParaRPr lang="id-ID" sz="2000" dirty="0">
                        <a:latin typeface="Cambria" panose="02040503050406030204" pitchFamily="18" charset="0"/>
                        <a:ea typeface="Cambria" panose="02040503050406030204" pitchFamily="18" charset="0"/>
                      </a:endParaRPr>
                    </a:p>
                  </a:txBody>
                  <a:tcPr marL="121920" marR="121920" marT="60960" marB="60960"/>
                </a:tc>
                <a:tc rowSpan="2">
                  <a:txBody>
                    <a:bodyPr/>
                    <a:lstStyle/>
                    <a:p>
                      <a:endParaRPr lang="id-ID" sz="2000" i="0" dirty="0">
                        <a:latin typeface="Cambria" panose="02040503050406030204" pitchFamily="18" charset="0"/>
                        <a:ea typeface="Cambria" panose="02040503050406030204" pitchFamily="18" charset="0"/>
                      </a:endParaRPr>
                    </a:p>
                  </a:txBody>
                  <a:tcPr marL="121920" marR="121920" marT="60960" marB="60960"/>
                </a:tc>
                <a:tc rowSpan="2">
                  <a:txBody>
                    <a:bodyPr/>
                    <a:lstStyle/>
                    <a:p>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ARP (</a:t>
                      </a:r>
                      <a:r>
                        <a:rPr lang="id-ID" sz="2000" i="1" dirty="0">
                          <a:latin typeface="Cambria" panose="02040503050406030204" pitchFamily="18" charset="0"/>
                          <a:ea typeface="Cambria" panose="02040503050406030204" pitchFamily="18" charset="0"/>
                        </a:rPr>
                        <a:t>adress resolution protocol</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a:t>
                      </a:r>
                      <a:r>
                        <a:rPr lang="id-ID" sz="2000" baseline="0" dirty="0">
                          <a:latin typeface="Cambria" panose="02040503050406030204" pitchFamily="18" charset="0"/>
                          <a:ea typeface="Cambria" panose="02040503050406030204" pitchFamily="18" charset="0"/>
                        </a:rPr>
                        <a:t> untuk mendapatkan informasi </a:t>
                      </a:r>
                      <a:r>
                        <a:rPr lang="id-ID" sz="2000" i="1" baseline="0" dirty="0">
                          <a:latin typeface="Cambria" panose="02040503050406030204" pitchFamily="18" charset="0"/>
                          <a:ea typeface="Cambria" panose="02040503050406030204" pitchFamily="18" charset="0"/>
                        </a:rPr>
                        <a:t>hardware</a:t>
                      </a:r>
                      <a:r>
                        <a:rPr lang="id-ID" sz="2000" baseline="0" dirty="0">
                          <a:latin typeface="Cambria" panose="02040503050406030204" pitchFamily="18" charset="0"/>
                          <a:ea typeface="Cambria" panose="02040503050406030204" pitchFamily="18" charset="0"/>
                        </a:rPr>
                        <a:t> dari nomor IP</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1"/>
                  </a:ext>
                </a:extLst>
              </a:tr>
              <a:tr h="1097280">
                <a:tc vMerge="1">
                  <a:txBody>
                    <a:bodyPr/>
                    <a:lstStyle/>
                    <a:p>
                      <a:pPr algn="ctr"/>
                      <a:endParaRPr lang="id-ID" sz="1600" dirty="0"/>
                    </a:p>
                  </a:txBody>
                  <a:tcPr/>
                </a:tc>
                <a:tc vMerge="1">
                  <a:txBody>
                    <a:bodyPr/>
                    <a:lstStyle/>
                    <a:p>
                      <a:endParaRPr lang="id-ID" sz="160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RARP </a:t>
                      </a:r>
                      <a:r>
                        <a:rPr lang="id-ID" sz="2000" baseline="0" dirty="0">
                          <a:latin typeface="Cambria" panose="02040503050406030204" pitchFamily="18" charset="0"/>
                          <a:ea typeface="Cambria" panose="02040503050406030204" pitchFamily="18" charset="0"/>
                        </a:rPr>
                        <a:t>(</a:t>
                      </a:r>
                      <a:r>
                        <a:rPr lang="id-ID" sz="2000" i="1" baseline="0" dirty="0">
                          <a:latin typeface="Cambria" panose="02040503050406030204" pitchFamily="18" charset="0"/>
                          <a:ea typeface="Cambria" panose="02040503050406030204" pitchFamily="18" charset="0"/>
                        </a:rPr>
                        <a:t>reverse</a:t>
                      </a:r>
                      <a:r>
                        <a:rPr lang="id-ID" sz="2000" baseline="0" dirty="0">
                          <a:latin typeface="Cambria" panose="02040503050406030204" pitchFamily="18" charset="0"/>
                          <a:ea typeface="Cambria" panose="02040503050406030204" pitchFamily="18" charset="0"/>
                        </a:rPr>
                        <a:t> ARP)</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mendapatkan informasi nomor IP dari </a:t>
                      </a:r>
                      <a:r>
                        <a:rPr lang="id-ID" sz="2000" i="1" dirty="0">
                          <a:latin typeface="Cambria" panose="02040503050406030204" pitchFamily="18" charset="0"/>
                          <a:ea typeface="Cambria" panose="02040503050406030204" pitchFamily="18" charset="0"/>
                        </a:rPr>
                        <a:t>hardware</a:t>
                      </a:r>
                    </a:p>
                  </a:txBody>
                  <a:tcPr marL="121920" marR="121920" marT="60960" marB="60960"/>
                </a:tc>
                <a:extLst>
                  <a:ext uri="{0D108BD9-81ED-4DB2-BD59-A6C34878D82A}">
                    <a16:rowId xmlns:a16="http://schemas.microsoft.com/office/drawing/2014/main" xmlns="" val="10002"/>
                  </a:ext>
                </a:extLst>
              </a:tr>
              <a:tr h="1069803">
                <a:tc rowSpan="2">
                  <a:txBody>
                    <a:bodyPr/>
                    <a:lstStyle/>
                    <a:p>
                      <a:pPr algn="ctr"/>
                      <a:r>
                        <a:rPr lang="id-ID" sz="2000" dirty="0">
                          <a:latin typeface="Cambria" panose="02040503050406030204" pitchFamily="18" charset="0"/>
                          <a:ea typeface="Cambria" panose="02040503050406030204" pitchFamily="18" charset="0"/>
                        </a:rPr>
                        <a:t>6.</a:t>
                      </a:r>
                    </a:p>
                  </a:txBody>
                  <a:tcPr marL="121920" marR="121920" marT="60960" marB="60960"/>
                </a:tc>
                <a:tc rowSpan="2">
                  <a:txBody>
                    <a:bodyPr/>
                    <a:lstStyle/>
                    <a:p>
                      <a:r>
                        <a:rPr lang="id-ID" sz="2000" dirty="0">
                          <a:latin typeface="Cambria" panose="02040503050406030204" pitchFamily="18" charset="0"/>
                          <a:ea typeface="Cambria" panose="02040503050406030204" pitchFamily="18" charset="0"/>
                        </a:rPr>
                        <a:t>Data </a:t>
                      </a:r>
                      <a:r>
                        <a:rPr lang="id-ID" sz="2000" i="1" baseline="0" dirty="0">
                          <a:latin typeface="Cambria" panose="02040503050406030204" pitchFamily="18" charset="0"/>
                          <a:ea typeface="Cambria" panose="02040503050406030204" pitchFamily="18" charset="0"/>
                        </a:rPr>
                        <a:t>link</a:t>
                      </a:r>
                      <a:endParaRPr lang="id-ID" sz="2000" i="1" dirty="0">
                        <a:latin typeface="Cambria" panose="02040503050406030204" pitchFamily="18" charset="0"/>
                        <a:ea typeface="Cambria" panose="02040503050406030204" pitchFamily="18" charset="0"/>
                      </a:endParaRPr>
                    </a:p>
                  </a:txBody>
                  <a:tcPr marL="121920" marR="121920" marT="60960" marB="60960"/>
                </a:tc>
                <a:tc rowSpan="2">
                  <a:txBody>
                    <a:bodyPr/>
                    <a:lstStyle/>
                    <a:p>
                      <a:r>
                        <a:rPr lang="id-ID" sz="2000" dirty="0">
                          <a:latin typeface="Cambria" panose="02040503050406030204" pitchFamily="18" charset="0"/>
                          <a:ea typeface="Cambria" panose="02040503050406030204" pitchFamily="18" charset="0"/>
                        </a:rPr>
                        <a:t>Mengatur nilai data biner (</a:t>
                      </a:r>
                      <a:r>
                        <a:rPr lang="id-ID" sz="2000" i="1" dirty="0">
                          <a:latin typeface="Cambria" panose="02040503050406030204" pitchFamily="18" charset="0"/>
                          <a:ea typeface="Cambria" panose="02040503050406030204" pitchFamily="18" charset="0"/>
                        </a:rPr>
                        <a:t>true and false</a:t>
                      </a:r>
                      <a:r>
                        <a:rPr lang="id-ID" sz="2000" dirty="0">
                          <a:latin typeface="Cambria" panose="02040503050406030204" pitchFamily="18" charset="0"/>
                          <a:ea typeface="Cambria" panose="02040503050406030204" pitchFamily="18" charset="0"/>
                        </a:rPr>
                        <a:t>) yang bernilai ) dan 1 menjadi </a:t>
                      </a:r>
                      <a:r>
                        <a:rPr lang="id-ID" sz="2000" i="1" dirty="0">
                          <a:latin typeface="Cambria" panose="02040503050406030204" pitchFamily="18" charset="0"/>
                          <a:ea typeface="Cambria" panose="02040503050406030204" pitchFamily="18" charset="0"/>
                        </a:rPr>
                        <a:t>logical group</a:t>
                      </a:r>
                      <a:r>
                        <a:rPr lang="id-ID" sz="2000" dirty="0">
                          <a:latin typeface="Cambria" panose="02040503050406030204" pitchFamily="18" charset="0"/>
                          <a:ea typeface="Cambria" panose="02040503050406030204" pitchFamily="18" charset="0"/>
                        </a:rPr>
                        <a:t>.</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PPP (</a:t>
                      </a:r>
                      <a:r>
                        <a:rPr lang="id-ID" sz="2000" i="1" dirty="0">
                          <a:latin typeface="Cambria" panose="02040503050406030204" pitchFamily="18" charset="0"/>
                          <a:ea typeface="Cambria" panose="02040503050406030204" pitchFamily="18" charset="0"/>
                        </a:rPr>
                        <a:t>point-to-point</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untuk akses </a:t>
                      </a:r>
                      <a:r>
                        <a:rPr lang="id-ID" sz="2000" i="1" dirty="0">
                          <a:latin typeface="Cambria" panose="02040503050406030204" pitchFamily="18" charset="0"/>
                          <a:ea typeface="Cambria" panose="02040503050406030204" pitchFamily="18" charset="0"/>
                        </a:rPr>
                        <a:t>point-to-point</a:t>
                      </a:r>
                      <a:r>
                        <a:rPr lang="id-ID" sz="2000" dirty="0">
                          <a:latin typeface="Cambria" panose="02040503050406030204" pitchFamily="18" charset="0"/>
                          <a:ea typeface="Cambria" panose="02040503050406030204" pitchFamily="18" charset="0"/>
                        </a:rPr>
                        <a:t> (biasanya </a:t>
                      </a:r>
                      <a:r>
                        <a:rPr lang="id-ID" sz="2000" i="1" dirty="0">
                          <a:latin typeface="Cambria" panose="02040503050406030204" pitchFamily="18" charset="0"/>
                          <a:ea typeface="Cambria" panose="02040503050406030204" pitchFamily="18" charset="0"/>
                        </a:rPr>
                        <a:t>dial-up</a:t>
                      </a:r>
                      <a:r>
                        <a:rPr lang="id-ID" sz="2000"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3"/>
                  </a:ext>
                </a:extLst>
              </a:tr>
              <a:tr h="1097280">
                <a:tc vMerge="1">
                  <a:txBody>
                    <a:bodyPr/>
                    <a:lstStyle/>
                    <a:p>
                      <a:pPr algn="ctr"/>
                      <a:endParaRPr lang="id-ID" sz="1600" dirty="0"/>
                    </a:p>
                  </a:txBody>
                  <a:tcPr/>
                </a:tc>
                <a:tc vMerge="1">
                  <a:txBody>
                    <a:bodyPr/>
                    <a:lstStyle/>
                    <a:p>
                      <a:endParaRPr lang="id-ID" sz="1600" i="0" dirty="0"/>
                    </a:p>
                  </a:txBody>
                  <a:tcPr/>
                </a:tc>
                <a:tc vMerge="1">
                  <a:txBody>
                    <a:bodyPr/>
                    <a:lstStyle/>
                    <a:p>
                      <a:endParaRPr lang="id-ID" sz="1600" dirty="0"/>
                    </a:p>
                  </a:txBody>
                  <a:tcPr/>
                </a:tc>
                <a:tc>
                  <a:txBody>
                    <a:bodyPr/>
                    <a:lstStyle/>
                    <a:p>
                      <a:r>
                        <a:rPr lang="id-ID" sz="2000" dirty="0">
                          <a:latin typeface="Cambria" panose="02040503050406030204" pitchFamily="18" charset="0"/>
                          <a:ea typeface="Cambria" panose="02040503050406030204" pitchFamily="18" charset="0"/>
                        </a:rPr>
                        <a:t>SLIP (</a:t>
                      </a:r>
                      <a:r>
                        <a:rPr lang="id-ID" sz="2000" i="1" dirty="0">
                          <a:latin typeface="Cambria" panose="02040503050406030204" pitchFamily="18" charset="0"/>
                          <a:ea typeface="Cambria" panose="02040503050406030204" pitchFamily="18" charset="0"/>
                        </a:rPr>
                        <a:t>serial line internet protocol</a:t>
                      </a:r>
                      <a:r>
                        <a:rPr lang="id-ID" sz="2000" dirty="0">
                          <a:latin typeface="Cambria" panose="02040503050406030204" pitchFamily="18" charset="0"/>
                          <a:ea typeface="Cambria" panose="02040503050406030204" pitchFamily="18" charset="0"/>
                        </a:rPr>
                        <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Protokol dengan menggunakan sambungan serial</a:t>
                      </a:r>
                      <a:endParaRPr lang="id-ID" sz="2000"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4"/>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6698145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94006724"/>
              </p:ext>
            </p:extLst>
          </p:nvPr>
        </p:nvGraphicFramePr>
        <p:xfrm>
          <a:off x="759793" y="836712"/>
          <a:ext cx="10657180" cy="2840725"/>
        </p:xfrm>
        <a:graphic>
          <a:graphicData uri="http://schemas.openxmlformats.org/drawingml/2006/table">
            <a:tbl>
              <a:tblPr firstRow="1" bandRow="1">
                <a:tableStyleId>{ED083AE6-46FA-4A59-8FB0-9F97EB10719F}</a:tableStyleId>
              </a:tblPr>
              <a:tblGrid>
                <a:gridCol w="672075">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gridCol w="2496277">
                  <a:extLst>
                    <a:ext uri="{9D8B030D-6E8A-4147-A177-3AD203B41FA5}">
                      <a16:colId xmlns:a16="http://schemas.microsoft.com/office/drawing/2014/main" xmlns="" val="20002"/>
                    </a:ext>
                  </a:extLst>
                </a:gridCol>
                <a:gridCol w="2592288">
                  <a:extLst>
                    <a:ext uri="{9D8B030D-6E8A-4147-A177-3AD203B41FA5}">
                      <a16:colId xmlns:a16="http://schemas.microsoft.com/office/drawing/2014/main" xmlns="" val="20003"/>
                    </a:ext>
                  </a:extLst>
                </a:gridCol>
                <a:gridCol w="3456380">
                  <a:extLst>
                    <a:ext uri="{9D8B030D-6E8A-4147-A177-3AD203B41FA5}">
                      <a16:colId xmlns:a16="http://schemas.microsoft.com/office/drawing/2014/main" xmlns="" val="20004"/>
                    </a:ext>
                  </a:extLst>
                </a:gridCol>
              </a:tblGrid>
              <a:tr h="768085">
                <a:tc>
                  <a:txBody>
                    <a:bodyPr/>
                    <a:lstStyle/>
                    <a:p>
                      <a:pPr algn="ctr"/>
                      <a:r>
                        <a:rPr lang="id-ID" sz="2000" dirty="0">
                          <a:latin typeface="Cambria" panose="02040503050406030204" pitchFamily="18" charset="0"/>
                          <a:ea typeface="Cambria" panose="02040503050406030204" pitchFamily="18" charset="0"/>
                        </a:rPr>
                        <a:t>No.</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Lapisan </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Fungsi Utama</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Contoh Protokol</a:t>
                      </a:r>
                      <a:endParaRPr lang="id-ID" sz="2000" b="1" dirty="0">
                        <a:latin typeface="Cambria" panose="02040503050406030204" pitchFamily="18" charset="0"/>
                        <a:ea typeface="Cambria" panose="02040503050406030204" pitchFamily="18" charset="0"/>
                      </a:endParaRPr>
                    </a:p>
                  </a:txBody>
                  <a:tcPr marL="121920" marR="121920" marT="60960" marB="60960" anchor="ctr"/>
                </a:tc>
                <a:tc>
                  <a:txBody>
                    <a:bodyPr/>
                    <a:lstStyle/>
                    <a:p>
                      <a:pPr algn="ctr"/>
                      <a:r>
                        <a:rPr lang="id-ID" sz="2000" dirty="0">
                          <a:latin typeface="Cambria" panose="02040503050406030204" pitchFamily="18" charset="0"/>
                          <a:ea typeface="Cambria" panose="02040503050406030204" pitchFamily="18" charset="0"/>
                        </a:rPr>
                        <a:t>Kegunaan</a:t>
                      </a:r>
                      <a:endParaRPr lang="id-ID" sz="2000" b="1" dirty="0">
                        <a:latin typeface="Cambria" panose="02040503050406030204" pitchFamily="18" charset="0"/>
                        <a:ea typeface="Cambria" panose="02040503050406030204" pitchFamily="18" charset="0"/>
                      </a:endParaRPr>
                    </a:p>
                  </a:txBody>
                  <a:tcPr marL="121920" marR="121920" marT="60960" marB="60960" anchor="ctr"/>
                </a:tc>
                <a:extLst>
                  <a:ext uri="{0D108BD9-81ED-4DB2-BD59-A6C34878D82A}">
                    <a16:rowId xmlns:a16="http://schemas.microsoft.com/office/drawing/2014/main" xmlns="" val="10000"/>
                  </a:ext>
                </a:extLst>
              </a:tr>
              <a:tr h="2072640">
                <a:tc>
                  <a:txBody>
                    <a:bodyPr/>
                    <a:lstStyle/>
                    <a:p>
                      <a:pPr algn="ctr"/>
                      <a:r>
                        <a:rPr lang="id-ID" sz="2000" dirty="0">
                          <a:latin typeface="Cambria" panose="02040503050406030204" pitchFamily="18" charset="0"/>
                          <a:ea typeface="Cambria" panose="02040503050406030204" pitchFamily="18" charset="0"/>
                        </a:rPr>
                        <a:t>7.</a:t>
                      </a:r>
                    </a:p>
                  </a:txBody>
                  <a:tcPr marL="121920" marR="121920" marT="60960" marB="60960"/>
                </a:tc>
                <a:tc>
                  <a:txBody>
                    <a:bodyPr/>
                    <a:lstStyle/>
                    <a:p>
                      <a:r>
                        <a:rPr lang="id-ID" sz="2000" i="1" dirty="0">
                          <a:latin typeface="Cambria" panose="02040503050406030204" pitchFamily="18" charset="0"/>
                          <a:ea typeface="Cambria" panose="02040503050406030204" pitchFamily="18" charset="0"/>
                        </a:rPr>
                        <a:t>Physical</a:t>
                      </a:r>
                      <a:r>
                        <a:rPr lang="id-ID" sz="2000" dirty="0">
                          <a:latin typeface="Cambria" panose="02040503050406030204" pitchFamily="18" charset="0"/>
                          <a:ea typeface="Cambria" panose="02040503050406030204" pitchFamily="18" charset="0"/>
                        </a:rPr>
                        <a:t> </a:t>
                      </a:r>
                      <a:r>
                        <a:rPr lang="id-ID" sz="2000" baseline="0" dirty="0">
                          <a:latin typeface="Cambria" panose="02040503050406030204" pitchFamily="18" charset="0"/>
                          <a:ea typeface="Cambria" panose="02040503050406030204" pitchFamily="18" charset="0"/>
                        </a:rPr>
                        <a:t>(fisik)</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Sebagai </a:t>
                      </a:r>
                      <a:r>
                        <a:rPr lang="id-ID" sz="2000" i="1" dirty="0">
                          <a:latin typeface="Cambria" panose="02040503050406030204" pitchFamily="18" charset="0"/>
                          <a:ea typeface="Cambria" panose="02040503050406030204" pitchFamily="18" charset="0"/>
                        </a:rPr>
                        <a:t>interface</a:t>
                      </a:r>
                      <a:r>
                        <a:rPr lang="id-ID" sz="2000" dirty="0">
                          <a:latin typeface="Cambria" panose="02040503050406030204" pitchFamily="18" charset="0"/>
                          <a:ea typeface="Cambria" panose="02040503050406030204" pitchFamily="18" charset="0"/>
                        </a:rPr>
                        <a:t> fisik yang melewatkan transmisi data biner (digital)</a:t>
                      </a:r>
                      <a:r>
                        <a:rPr lang="id-ID" sz="2000" baseline="0" dirty="0">
                          <a:latin typeface="Cambria" panose="02040503050406030204" pitchFamily="18" charset="0"/>
                          <a:ea typeface="Cambria" panose="02040503050406030204" pitchFamily="18" charset="0"/>
                        </a:rPr>
                        <a:t> melalui jalur komunikasi.</a:t>
                      </a:r>
                      <a:endParaRPr lang="id-ID" sz="200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Ethernet, FDDI, ISDN, ATM, 10BaseT, 100BaseTX, HSSI, V.35, dan X.21</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r>
                        <a:rPr lang="id-ID" sz="2000" dirty="0">
                          <a:latin typeface="Cambria" panose="02040503050406030204" pitchFamily="18" charset="0"/>
                          <a:ea typeface="Cambria" panose="02040503050406030204" pitchFamily="18" charset="0"/>
                        </a:rPr>
                        <a:t>Contoh bentuk standar penggunaan media transmisi yang berpengaruh terhadap besaran data dan kecepatan transmisi</a:t>
                      </a:r>
                      <a:r>
                        <a:rPr lang="id-ID" sz="2000" baseline="0" dirty="0">
                          <a:latin typeface="Cambria" panose="02040503050406030204" pitchFamily="18" charset="0"/>
                          <a:ea typeface="Cambria" panose="02040503050406030204" pitchFamily="18" charset="0"/>
                        </a:rPr>
                        <a:t> data.</a:t>
                      </a:r>
                      <a:endParaRPr lang="id-ID" sz="2000" i="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1"/>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753920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1069343" y="806233"/>
            <a:ext cx="10038080" cy="1124167"/>
          </a:xfrm>
          <a:prstGeom prst="rect">
            <a:avLst/>
          </a:prstGeom>
          <a:ln w="38100">
            <a:solidFill>
              <a:schemeClr val="tx2">
                <a:lumMod val="50000"/>
              </a:schemeClr>
            </a:solidFill>
            <a:prstDash val="sysDot"/>
          </a:ln>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Komunikasi data adalah proses pertukaran data antara pengirim dengan penerima atau sebaliknya. Dua jenis data yang ditransmisikan dalam jaringan, yaitu berupa </a:t>
            </a:r>
            <a:r>
              <a:rPr lang="id-ID" sz="2000" b="1" dirty="0">
                <a:latin typeface="Cambria" panose="02040503050406030204" pitchFamily="18" charset="0"/>
                <a:ea typeface="Cambria" panose="02040503050406030204" pitchFamily="18" charset="0"/>
              </a:rPr>
              <a:t>sinyal digital </a:t>
            </a:r>
            <a:r>
              <a:rPr lang="id-ID" sz="2000" dirty="0">
                <a:latin typeface="Cambria" panose="02040503050406030204" pitchFamily="18" charset="0"/>
                <a:ea typeface="Cambria" panose="02040503050406030204" pitchFamily="18" charset="0"/>
              </a:rPr>
              <a:t>dan </a:t>
            </a:r>
            <a:r>
              <a:rPr lang="id-ID" sz="2000" b="1" dirty="0">
                <a:latin typeface="Cambria" panose="02040503050406030204" pitchFamily="18" charset="0"/>
                <a:ea typeface="Cambria" panose="02040503050406030204" pitchFamily="18" charset="0"/>
              </a:rPr>
              <a:t>sinyal analog</a:t>
            </a:r>
            <a:r>
              <a:rPr lang="id-ID" sz="2000" dirty="0">
                <a:latin typeface="Cambria" panose="02040503050406030204" pitchFamily="18" charset="0"/>
                <a:ea typeface="Cambria" panose="02040503050406030204" pitchFamily="18" charset="0"/>
              </a:rPr>
              <a:t>.</a:t>
            </a:r>
          </a:p>
        </p:txBody>
      </p:sp>
      <p:sp>
        <p:nvSpPr>
          <p:cNvPr id="15" name="Pentagon 14"/>
          <p:cNvSpPr/>
          <p:nvPr/>
        </p:nvSpPr>
        <p:spPr>
          <a:xfrm flipV="1">
            <a:off x="0" y="2235199"/>
            <a:ext cx="6146800" cy="4178300"/>
          </a:xfrm>
          <a:prstGeom prst="homePlate">
            <a:avLst/>
          </a:prstGeom>
          <a:solidFill>
            <a:schemeClr val="accent4">
              <a:lumMod val="20000"/>
              <a:lumOff val="80000"/>
            </a:schemeClr>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6" name="Pentagon 15"/>
          <p:cNvSpPr/>
          <p:nvPr/>
        </p:nvSpPr>
        <p:spPr>
          <a:xfrm flipH="1" flipV="1">
            <a:off x="6146800" y="2235199"/>
            <a:ext cx="6045200" cy="4178299"/>
          </a:xfrm>
          <a:prstGeom prst="homePlate">
            <a:avLst/>
          </a:prstGeom>
          <a:solidFill>
            <a:schemeClr val="accent4">
              <a:lumMod val="20000"/>
              <a:lumOff val="80000"/>
            </a:schemeClr>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7" name="TextBox 16"/>
          <p:cNvSpPr txBox="1"/>
          <p:nvPr/>
        </p:nvSpPr>
        <p:spPr>
          <a:xfrm>
            <a:off x="274646" y="2751296"/>
            <a:ext cx="4919654" cy="2031325"/>
          </a:xfrm>
          <a:prstGeom prst="rect">
            <a:avLst/>
          </a:prstGeom>
          <a:noFill/>
        </p:spPr>
        <p:txBody>
          <a:bodyPr wrap="square" rtlCol="0">
            <a:spAutoFit/>
          </a:bodyPr>
          <a:lstStyle/>
          <a:p>
            <a:r>
              <a:rPr lang="en-US" dirty="0" err="1">
                <a:latin typeface="Cambria" panose="02040503050406030204" pitchFamily="18" charset="0"/>
                <a:ea typeface="Cambria" panose="02040503050406030204" pitchFamily="18" charset="0"/>
              </a:rPr>
              <a:t>Gelombang</a:t>
            </a:r>
            <a:r>
              <a:rPr lang="en-US" dirty="0">
                <a:latin typeface="Cambria" panose="02040503050406030204" pitchFamily="18" charset="0"/>
                <a:ea typeface="Cambria" panose="02040503050406030204" pitchFamily="18" charset="0"/>
              </a:rPr>
              <a:t> data yang </a:t>
            </a:r>
            <a:r>
              <a:rPr lang="en-US" dirty="0" err="1">
                <a:latin typeface="Cambria" panose="02040503050406030204" pitchFamily="18" charset="0"/>
                <a:ea typeface="Cambria" panose="02040503050406030204" pitchFamily="18" charset="0"/>
              </a:rPr>
              <a:t>ditransmisikan</a:t>
            </a:r>
            <a:r>
              <a:rPr lang="en-US" dirty="0">
                <a:latin typeface="Cambria" panose="02040503050406030204" pitchFamily="18" charset="0"/>
                <a:ea typeface="Cambria" panose="02040503050406030204" pitchFamily="18" charset="0"/>
              </a:rPr>
              <a:t> dalam </a:t>
            </a:r>
            <a:r>
              <a:rPr lang="en-US" dirty="0" err="1">
                <a:latin typeface="Cambria" panose="02040503050406030204" pitchFamily="18" charset="0"/>
                <a:ea typeface="Cambria" panose="02040503050406030204" pitchFamily="18" charset="0"/>
              </a:rPr>
              <a:t>bentuk</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pulsa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tegangan</a:t>
            </a:r>
            <a:r>
              <a:rPr lang="en-US" dirty="0">
                <a:latin typeface="Cambria" panose="02040503050406030204" pitchFamily="18" charset="0"/>
                <a:ea typeface="Cambria" panose="02040503050406030204" pitchFamily="18" charset="0"/>
              </a:rPr>
              <a:t> yang </a:t>
            </a:r>
            <a:r>
              <a:rPr lang="en-US" dirty="0" err="1">
                <a:latin typeface="Cambria" panose="02040503050406030204" pitchFamily="18" charset="0"/>
                <a:ea typeface="Cambria" panose="02040503050406030204" pitchFamily="18" charset="0"/>
              </a:rPr>
              <a:t>mereferensikan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tinggi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rendahnya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sinyal</a:t>
            </a:r>
            <a:r>
              <a:rPr lang="id-ID" dirty="0">
                <a:latin typeface="Cambria" panose="02040503050406030204" pitchFamily="18" charset="0"/>
                <a:ea typeface="Cambria" panose="02040503050406030204" pitchFamily="18" charset="0"/>
              </a:rPr>
              <a:t>. Ada dua jenis pulsa tegangan, yaitu 0 untuk tegangan rendah dan 1 untuk tegangan tinggi. Jenis sinyal ini rentan terhadap gangguan (data loss) jika ditransmisikan pada area yang luas.</a:t>
            </a:r>
          </a:p>
        </p:txBody>
      </p:sp>
      <p:sp>
        <p:nvSpPr>
          <p:cNvPr id="18" name="TextBox 17"/>
          <p:cNvSpPr txBox="1"/>
          <p:nvPr/>
        </p:nvSpPr>
        <p:spPr>
          <a:xfrm>
            <a:off x="6921500" y="2831084"/>
            <a:ext cx="5022336" cy="2031325"/>
          </a:xfrm>
          <a:prstGeom prst="rect">
            <a:avLst/>
          </a:prstGeom>
          <a:noFill/>
        </p:spPr>
        <p:txBody>
          <a:bodyPr wrap="square" rtlCol="0">
            <a:spAutoFit/>
          </a:bodyPr>
          <a:lstStyle/>
          <a:p>
            <a:pPr algn="r"/>
            <a:r>
              <a:rPr lang="en-US" dirty="0">
                <a:latin typeface="Cambria" panose="02040503050406030204" pitchFamily="18" charset="0"/>
                <a:ea typeface="Cambria" panose="02040503050406030204" pitchFamily="18" charset="0"/>
              </a:rPr>
              <a:t>Data yang </a:t>
            </a:r>
            <a:r>
              <a:rPr lang="en-US" dirty="0" err="1">
                <a:latin typeface="Cambria" panose="02040503050406030204" pitchFamily="18" charset="0"/>
                <a:ea typeface="Cambria" panose="02040503050406030204" pitchFamily="18" charset="0"/>
              </a:rPr>
              <a:t>ditransmisikan</a:t>
            </a:r>
            <a:r>
              <a:rPr lang="en-US" dirty="0">
                <a:latin typeface="Cambria" panose="02040503050406030204" pitchFamily="18" charset="0"/>
                <a:ea typeface="Cambria" panose="02040503050406030204" pitchFamily="18" charset="0"/>
              </a:rPr>
              <a:t> dalam </a:t>
            </a:r>
            <a:r>
              <a:rPr lang="en-US" dirty="0" err="1">
                <a:latin typeface="Cambria" panose="02040503050406030204" pitchFamily="18" charset="0"/>
                <a:ea typeface="Cambria" panose="02040503050406030204" pitchFamily="18" charset="0"/>
              </a:rPr>
              <a:t>bentuk</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gelombang</a:t>
            </a:r>
            <a:r>
              <a:rPr lang="en-US" dirty="0">
                <a:latin typeface="Cambria" panose="02040503050406030204" pitchFamily="18" charset="0"/>
                <a:ea typeface="Cambria" panose="02040503050406030204" pitchFamily="18" charset="0"/>
              </a:rPr>
              <a:t> sinusoidal </a:t>
            </a:r>
            <a:r>
              <a:rPr lang="en-US" dirty="0" err="1">
                <a:latin typeface="Cambria" panose="02040503050406030204" pitchFamily="18" charset="0"/>
                <a:ea typeface="Cambria" panose="02040503050406030204" pitchFamily="18" charset="0"/>
              </a:rPr>
              <a:t>secara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kontinu</a:t>
            </a:r>
            <a:r>
              <a:rPr lang="en-US" dirty="0">
                <a:latin typeface="Cambria" panose="02040503050406030204" pitchFamily="18" charset="0"/>
                <a:ea typeface="Cambria" panose="02040503050406030204" pitchFamily="18" charset="0"/>
              </a:rPr>
              <a:t>, yang </a:t>
            </a:r>
            <a:r>
              <a:rPr lang="en-US" dirty="0" err="1">
                <a:latin typeface="Cambria" panose="02040503050406030204" pitchFamily="18" charset="0"/>
                <a:ea typeface="Cambria" panose="02040503050406030204" pitchFamily="18" charset="0"/>
              </a:rPr>
              <a:t>dipengaruhi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oleh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faktor</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amplitudo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frekuensi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Amplitudo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merupakan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tinggi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rendahnya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sebuah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gelombang</a:t>
            </a:r>
            <a:r>
              <a:rPr lang="en-US" dirty="0">
                <a:latin typeface="Cambria" panose="02040503050406030204" pitchFamily="18" charset="0"/>
                <a:ea typeface="Cambria" panose="02040503050406030204" pitchFamily="18" charset="0"/>
              </a:rPr>
              <a:t> dalam </a:t>
            </a:r>
            <a:r>
              <a:rPr lang="en-US" dirty="0" err="1">
                <a:latin typeface="Cambria" panose="02040503050406030204" pitchFamily="18" charset="0"/>
                <a:ea typeface="Cambria" panose="02040503050406030204" pitchFamily="18" charset="0"/>
              </a:rPr>
              <a:t>aliran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sinyal</a:t>
            </a:r>
            <a:r>
              <a:rPr lang="en-US" dirty="0">
                <a:latin typeface="Cambria" panose="02040503050406030204" pitchFamily="18" charset="0"/>
                <a:ea typeface="Cambria" panose="02040503050406030204" pitchFamily="18" charset="0"/>
              </a:rPr>
              <a:t> analog. </a:t>
            </a:r>
            <a:r>
              <a:rPr lang="en-US" dirty="0" err="1">
                <a:latin typeface="Cambria" panose="02040503050406030204" pitchFamily="18" charset="0"/>
                <a:ea typeface="Cambria" panose="02040503050406030204" pitchFamily="18" charset="0"/>
              </a:rPr>
              <a:t>Adapun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frekuensi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adalah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banyaknya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getaran</a:t>
            </a:r>
            <a:r>
              <a:rPr lang="en-US" dirty="0">
                <a:latin typeface="Cambria" panose="02040503050406030204" pitchFamily="18" charset="0"/>
                <a:ea typeface="Cambria" panose="02040503050406030204" pitchFamily="18" charset="0"/>
              </a:rPr>
              <a:t> atau </a:t>
            </a:r>
            <a:r>
              <a:rPr lang="en-US" dirty="0" err="1">
                <a:latin typeface="Cambria" panose="02040503050406030204" pitchFamily="18" charset="0"/>
                <a:ea typeface="Cambria" panose="02040503050406030204" pitchFamily="18" charset="0"/>
              </a:rPr>
              <a:t>gelombang</a:t>
            </a:r>
            <a:r>
              <a:rPr lang="en-US" dirty="0">
                <a:latin typeface="Cambria" panose="02040503050406030204" pitchFamily="18" charset="0"/>
                <a:ea typeface="Cambria" panose="02040503050406030204" pitchFamily="18" charset="0"/>
              </a:rPr>
              <a:t> per </a:t>
            </a:r>
            <a:r>
              <a:rPr lang="en-US" dirty="0" err="1">
                <a:latin typeface="Cambria" panose="02040503050406030204" pitchFamily="18" charset="0"/>
                <a:ea typeface="Cambria" panose="02040503050406030204" pitchFamily="18" charset="0"/>
              </a:rPr>
              <a:t>detik</a:t>
            </a:r>
            <a:r>
              <a:rPr lang="en-US" dirty="0">
                <a:latin typeface="Cambria" panose="02040503050406030204" pitchFamily="18" charset="0"/>
                <a:ea typeface="Cambria" panose="02040503050406030204" pitchFamily="18" charset="0"/>
              </a:rPr>
              <a:t> dalam </a:t>
            </a:r>
            <a:r>
              <a:rPr lang="en-US" dirty="0" err="1">
                <a:latin typeface="Cambria" panose="02040503050406030204" pitchFamily="18" charset="0"/>
                <a:ea typeface="Cambria" panose="02040503050406030204" pitchFamily="18" charset="0"/>
              </a:rPr>
              <a:t>sinyal</a:t>
            </a:r>
            <a:r>
              <a:rPr lang="en-US" dirty="0">
                <a:latin typeface="Cambria" panose="02040503050406030204" pitchFamily="18" charset="0"/>
                <a:ea typeface="Cambria" panose="02040503050406030204" pitchFamily="18" charset="0"/>
              </a:rPr>
              <a:t> analog</a:t>
            </a:r>
            <a:r>
              <a:rPr lang="id-ID" dirty="0">
                <a:latin typeface="Cambria" panose="02040503050406030204" pitchFamily="18" charset="0"/>
                <a:ea typeface="Cambria" panose="02040503050406030204" pitchFamily="18" charset="0"/>
              </a:rPr>
              <a:t>.</a:t>
            </a:r>
          </a:p>
        </p:txBody>
      </p:sp>
      <p:sp>
        <p:nvSpPr>
          <p:cNvPr id="19" name="Rectangle 18"/>
          <p:cNvSpPr/>
          <p:nvPr/>
        </p:nvSpPr>
        <p:spPr>
          <a:xfrm>
            <a:off x="0" y="2229233"/>
            <a:ext cx="4216400" cy="540730"/>
          </a:xfrm>
          <a:prstGeom prst="rect">
            <a:avLst/>
          </a:prstGeom>
          <a:noFill/>
          <a:ln w="12700" cap="flat" cmpd="sng" algn="ctr">
            <a:noFill/>
            <a:prstDash val="solid"/>
            <a:miter lim="800000"/>
          </a:ln>
          <a:effectLst/>
        </p:spPr>
        <p:txBody>
          <a:bodyPr rtlCol="0" anchor="ctr"/>
          <a:lstStyle/>
          <a:p>
            <a:pPr lvl="0" algn="ctr"/>
            <a:r>
              <a:rPr lang="en-US" sz="2000" b="1" dirty="0" err="1">
                <a:latin typeface="Cambria" panose="02040503050406030204" pitchFamily="18" charset="0"/>
                <a:ea typeface="Cambria" panose="02040503050406030204" pitchFamily="18" charset="0"/>
              </a:rPr>
              <a:t>Sinyal</a:t>
            </a:r>
            <a:r>
              <a:rPr lang="en-US" sz="2000" b="1" dirty="0">
                <a:latin typeface="Cambria" panose="02040503050406030204" pitchFamily="18" charset="0"/>
                <a:ea typeface="Cambria" panose="02040503050406030204" pitchFamily="18" charset="0"/>
              </a:rPr>
              <a:t> Digital</a:t>
            </a:r>
            <a:endParaRPr kumimoji="0" lang="en-US" sz="20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20" name="Rectangle 19"/>
          <p:cNvSpPr/>
          <p:nvPr/>
        </p:nvSpPr>
        <p:spPr>
          <a:xfrm>
            <a:off x="8077200" y="2229233"/>
            <a:ext cx="4114800" cy="540730"/>
          </a:xfrm>
          <a:prstGeom prst="rect">
            <a:avLst/>
          </a:prstGeom>
          <a:noFill/>
          <a:ln w="12700" cap="flat" cmpd="sng" algn="ctr">
            <a:noFill/>
            <a:prstDash val="solid"/>
            <a:miter lim="800000"/>
          </a:ln>
          <a:effectLst/>
        </p:spPr>
        <p:txBody>
          <a:bodyPr rtlCol="0" anchor="ctr"/>
          <a:lstStyle/>
          <a:p>
            <a:pPr algn="ctr"/>
            <a:r>
              <a:rPr lang="en-US" sz="2000" b="1" dirty="0" err="1">
                <a:latin typeface="Cambria" panose="02040503050406030204" pitchFamily="18" charset="0"/>
                <a:ea typeface="Cambria" panose="02040503050406030204" pitchFamily="18" charset="0"/>
              </a:rPr>
              <a:t>Sinyal</a:t>
            </a:r>
            <a:r>
              <a:rPr lang="en-US" sz="2000" b="1" dirty="0">
                <a:latin typeface="Cambria" panose="02040503050406030204" pitchFamily="18" charset="0"/>
                <a:ea typeface="Cambria" panose="02040503050406030204" pitchFamily="18" charset="0"/>
              </a:rPr>
              <a:t> Analog</a:t>
            </a:r>
            <a:endParaRPr lang="id-ID" sz="2000" b="1" dirty="0">
              <a:latin typeface="Cambria" panose="02040503050406030204" pitchFamily="18" charset="0"/>
              <a:ea typeface="Cambria" panose="02040503050406030204" pitchFamily="18" charset="0"/>
            </a:endParaRPr>
          </a:p>
        </p:txBody>
      </p:sp>
      <p:grpSp>
        <p:nvGrpSpPr>
          <p:cNvPr id="21" name="Group 20"/>
          <p:cNvGrpSpPr/>
          <p:nvPr/>
        </p:nvGrpSpPr>
        <p:grpSpPr>
          <a:xfrm>
            <a:off x="787869" y="5046144"/>
            <a:ext cx="2640662" cy="954814"/>
            <a:chOff x="2149209" y="3794472"/>
            <a:chExt cx="1583293" cy="226082"/>
          </a:xfrm>
        </p:grpSpPr>
        <p:grpSp>
          <p:nvGrpSpPr>
            <p:cNvPr id="22" name="Group 21"/>
            <p:cNvGrpSpPr/>
            <p:nvPr/>
          </p:nvGrpSpPr>
          <p:grpSpPr>
            <a:xfrm>
              <a:off x="2149209" y="3794472"/>
              <a:ext cx="1461407" cy="226082"/>
              <a:chOff x="2149209" y="3794472"/>
              <a:chExt cx="1461407" cy="226082"/>
            </a:xfrm>
          </p:grpSpPr>
          <p:cxnSp>
            <p:nvCxnSpPr>
              <p:cNvPr id="24" name="Straight Connector 23"/>
              <p:cNvCxnSpPr/>
              <p:nvPr/>
            </p:nvCxnSpPr>
            <p:spPr>
              <a:xfrm>
                <a:off x="2149209" y="401191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271095" y="379588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392981" y="401049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271095"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92981"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514867" y="379588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14867" y="3800822"/>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635784"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635784" y="4016908"/>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757926"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757670"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879556" y="3794472"/>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879556" y="401191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001698"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001442"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123328" y="3800822"/>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123328" y="401826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245214" y="3800884"/>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244958" y="3804406"/>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366844" y="3804530"/>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366844" y="4020554"/>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488986" y="3801008"/>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488730" y="3804530"/>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610616" y="3800946"/>
                <a:ext cx="0" cy="21602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a:off x="3610616" y="4018384"/>
              <a:ext cx="121886"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8530507" y="5190646"/>
            <a:ext cx="3208187" cy="369332"/>
          </a:xfrm>
          <a:prstGeom prst="rect">
            <a:avLst/>
          </a:prstGeom>
        </p:spPr>
        <p:txBody>
          <a:bodyPr wrap="none">
            <a:spAutoFit/>
          </a:bodyPr>
          <a:lstStyle/>
          <a:p>
            <a:pPr algn="ctr"/>
            <a:r>
              <a:rPr lang="en-US" dirty="0"/>
              <a:t>Insert </a:t>
            </a:r>
            <a:r>
              <a:rPr lang="id-ID" dirty="0"/>
              <a:t>Gambar 4.3 Sinyal analog.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pic>
        <p:nvPicPr>
          <p:cNvPr id="48" name="Picture 47" descr="E:\Komplit\gw coba nulis buku\ERLANGGA\JARINGAN DASAR 2013\GAMBAR\Gambar 1.3 Bentuk Sinyal.jpg"/>
          <p:cNvPicPr/>
          <p:nvPr/>
        </p:nvPicPr>
        <p:blipFill rotWithShape="1">
          <a:blip r:embed="rId3" cstate="print"/>
          <a:srcRect l="52530" b="34779"/>
          <a:stretch/>
        </p:blipFill>
        <p:spPr bwMode="auto">
          <a:xfrm>
            <a:off x="8077200" y="4949075"/>
            <a:ext cx="3884141" cy="12160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581442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483255"/>
          </a:xfrm>
          <a:prstGeom prst="rect">
            <a:avLst/>
          </a:prstGeom>
          <a:pattFill prst="diagBrick">
            <a:fgClr>
              <a:schemeClr val="accent4">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 name="Rectangle 4"/>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Content Placeholder 2"/>
          <p:cNvSpPr txBox="1">
            <a:spLocks/>
          </p:cNvSpPr>
          <p:nvPr/>
        </p:nvSpPr>
        <p:spPr>
          <a:xfrm>
            <a:off x="1389383" y="609601"/>
            <a:ext cx="9398000" cy="4190999"/>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erdasarkan fungsinya, ketujuh </a:t>
            </a:r>
            <a:r>
              <a:rPr lang="id-ID" sz="2000" i="1" dirty="0">
                <a:latin typeface="Cambria" panose="02040503050406030204" pitchFamily="18" charset="0"/>
                <a:ea typeface="Cambria" panose="02040503050406030204" pitchFamily="18" charset="0"/>
              </a:rPr>
              <a:t>layer</a:t>
            </a:r>
            <a:r>
              <a:rPr lang="id-ID" sz="2000" dirty="0">
                <a:latin typeface="Cambria" panose="02040503050406030204" pitchFamily="18" charset="0"/>
                <a:ea typeface="Cambria" panose="02040503050406030204" pitchFamily="18" charset="0"/>
              </a:rPr>
              <a:t> dalam model OSI dapat dikategorikan menajdi dua lapisan, yaitu lapisan atas dan lapisan bawah.</a:t>
            </a:r>
          </a:p>
          <a:p>
            <a:pPr algn="just">
              <a:buFont typeface="+mj-lt"/>
              <a:buAutoNum type="alphaLcPeriod"/>
            </a:pPr>
            <a:r>
              <a:rPr lang="id-ID" sz="2000" b="1" dirty="0">
                <a:latin typeface="Cambria" panose="02040503050406030204" pitchFamily="18" charset="0"/>
                <a:ea typeface="Cambria" panose="02040503050406030204" pitchFamily="18" charset="0"/>
              </a:rPr>
              <a:t>Lapisan atas </a:t>
            </a:r>
            <a:r>
              <a:rPr lang="id-ID" sz="2000" dirty="0">
                <a:latin typeface="Cambria" panose="02040503050406030204" pitchFamily="18" charset="0"/>
                <a:ea typeface="Cambria" panose="02040503050406030204" pitchFamily="18" charset="0"/>
              </a:rPr>
              <a:t>dari model OSI terkait dengan persoalan aplikasi. Umumnya, lapisan ini hanya diimplementasikan pada aplikasi yang digunakan oleh pengguna komputer. Lapisan paling atas, yaitu lapisan aplikasi adalah lapisan penutup sebelum terhubung ke pengguna.</a:t>
            </a:r>
          </a:p>
          <a:p>
            <a:pPr algn="just">
              <a:buFont typeface="+mj-lt"/>
              <a:buAutoNum type="alphaLcPeriod"/>
            </a:pPr>
            <a:r>
              <a:rPr lang="id-ID" sz="2000" b="1" dirty="0">
                <a:latin typeface="Cambria" panose="02040503050406030204" pitchFamily="18" charset="0"/>
                <a:ea typeface="Cambria" panose="02040503050406030204" pitchFamily="18" charset="0"/>
              </a:rPr>
              <a:t>Lapisan bawah </a:t>
            </a:r>
            <a:r>
              <a:rPr lang="id-ID" sz="2000" dirty="0">
                <a:latin typeface="Cambria" panose="02040503050406030204" pitchFamily="18" charset="0"/>
                <a:ea typeface="Cambria" panose="02040503050406030204" pitchFamily="18" charset="0"/>
              </a:rPr>
              <a:t>dari model OSI mengendalikan persoalan transpor data. Lapisan fisik dan lapisan data </a:t>
            </a:r>
            <a:r>
              <a:rPr lang="id-ID" sz="2000" i="1" dirty="0">
                <a:latin typeface="Cambria" panose="02040503050406030204" pitchFamily="18" charset="0"/>
                <a:ea typeface="Cambria" panose="02040503050406030204" pitchFamily="18" charset="0"/>
              </a:rPr>
              <a:t>link</a:t>
            </a:r>
            <a:r>
              <a:rPr lang="id-ID" sz="2000" dirty="0">
                <a:latin typeface="Cambria" panose="02040503050406030204" pitchFamily="18" charset="0"/>
                <a:ea typeface="Cambria" panose="02040503050406030204" pitchFamily="18" charset="0"/>
              </a:rPr>
              <a:t> diimplementasikan ke dalam </a:t>
            </a:r>
            <a:r>
              <a:rPr lang="id-ID" sz="2000" i="1" dirty="0">
                <a:latin typeface="Cambria" panose="02040503050406030204" pitchFamily="18" charset="0"/>
                <a:ea typeface="Cambria" panose="02040503050406030204" pitchFamily="18" charset="0"/>
              </a:rPr>
              <a:t>hardware</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Lapisan-lapisan bawah yang lain umumnya hanya diimplementasikan  dalam </a:t>
            </a:r>
            <a:r>
              <a:rPr lang="id-ID" sz="2000" i="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Lapisan terbawah, yaitu lapisan fisik adalah penuutp bagi media jaringan fisik dan sebagai penanggung jawab bagi penempatan infomarsi pada media jaringan.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635961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Business people with connection icons">
            <a:extLst>
              <a:ext uri="{FF2B5EF4-FFF2-40B4-BE49-F238E27FC236}">
                <a16:creationId xmlns:a16="http://schemas.microsoft.com/office/drawing/2014/main" xmlns="" id="{6C743ADC-5C2C-4F95-3A46-DE49C32D6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559" y="0"/>
            <a:ext cx="9419054" cy="684611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D</a:t>
            </a:r>
          </a:p>
        </p:txBody>
      </p:sp>
      <p:sp>
        <p:nvSpPr>
          <p:cNvPr id="6" name="TextBox 5"/>
          <p:cNvSpPr txBox="1"/>
          <p:nvPr/>
        </p:nvSpPr>
        <p:spPr>
          <a:xfrm>
            <a:off x="1052248" y="2062774"/>
            <a:ext cx="3576320" cy="646331"/>
          </a:xfrm>
          <a:prstGeom prst="rect">
            <a:avLst/>
          </a:prstGeom>
          <a:noFill/>
        </p:spPr>
        <p:txBody>
          <a:bodyPr wrap="square" rtlCol="0" anchor="ctr">
            <a:spAutoFit/>
          </a:bodyPr>
          <a:lstStyle/>
          <a:p>
            <a:pPr algn="ctr"/>
            <a:r>
              <a:rPr lang="en-US" sz="3600" b="1" dirty="0">
                <a:latin typeface="Cambria" panose="02040503050406030204" pitchFamily="18" charset="0"/>
                <a:ea typeface="Cambria" panose="02040503050406030204" pitchFamily="18" charset="0"/>
              </a:rPr>
              <a:t>IP </a:t>
            </a:r>
            <a:r>
              <a:rPr lang="en-US" sz="3600" b="1" i="1" dirty="0">
                <a:latin typeface="Cambria" panose="02040503050406030204" pitchFamily="18" charset="0"/>
                <a:ea typeface="Cambria" panose="02040503050406030204" pitchFamily="18" charset="0"/>
              </a:rPr>
              <a:t>Address</a:t>
            </a:r>
          </a:p>
        </p:txBody>
      </p:sp>
    </p:spTree>
    <p:extLst>
      <p:ext uri="{BB962C8B-B14F-4D97-AF65-F5344CB8AC3E}">
        <p14:creationId xmlns:p14="http://schemas.microsoft.com/office/powerpoint/2010/main" val="33917303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888052" y="1710196"/>
            <a:ext cx="8400662" cy="3534904"/>
            <a:chOff x="1437431" y="2243596"/>
            <a:chExt cx="8400662" cy="2936738"/>
          </a:xfrm>
        </p:grpSpPr>
        <p:sp>
          <p:nvSpPr>
            <p:cNvPr id="7" name="Content Placeholder 2"/>
            <p:cNvSpPr txBox="1">
              <a:spLocks/>
            </p:cNvSpPr>
            <p:nvPr/>
          </p:nvSpPr>
          <p:spPr>
            <a:xfrm>
              <a:off x="1592583" y="2590721"/>
              <a:ext cx="8077200" cy="258011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400" dirty="0">
                  <a:latin typeface="Cambria" panose="02040503050406030204" pitchFamily="18" charset="0"/>
                  <a:ea typeface="Cambria" panose="02040503050406030204" pitchFamily="18" charset="0"/>
                </a:rPr>
                <a:t>merupakan metode pengalamatan yang diterapkan sebagai identitas pengenal mesin dalam jaringan yang terdiri atas bagisan angka berbasis desimal atau heksadesimal dengan standar aturan tertentu. Saat ini, terdapat dua versi IP </a:t>
              </a:r>
              <a:r>
                <a:rPr lang="id-ID" sz="2400" i="1" dirty="0">
                  <a:latin typeface="Cambria" panose="02040503050406030204" pitchFamily="18" charset="0"/>
                  <a:ea typeface="Cambria" panose="02040503050406030204" pitchFamily="18" charset="0"/>
                </a:rPr>
                <a:t>address</a:t>
              </a:r>
              <a:r>
                <a:rPr lang="id-ID" sz="2400" dirty="0">
                  <a:latin typeface="Cambria" panose="02040503050406030204" pitchFamily="18" charset="0"/>
                  <a:ea typeface="Cambria" panose="02040503050406030204" pitchFamily="18" charset="0"/>
                </a:rPr>
                <a:t> yang digunakan, yaitu </a:t>
              </a:r>
              <a:r>
                <a:rPr lang="id-ID" sz="2400" b="1" dirty="0">
                  <a:latin typeface="Cambria" panose="02040503050406030204" pitchFamily="18" charset="0"/>
                  <a:ea typeface="Cambria" panose="02040503050406030204" pitchFamily="18" charset="0"/>
                </a:rPr>
                <a:t>IP </a:t>
              </a:r>
              <a:r>
                <a:rPr lang="id-ID" sz="2400" b="1" i="1" dirty="0">
                  <a:latin typeface="Cambria" panose="02040503050406030204" pitchFamily="18" charset="0"/>
                  <a:ea typeface="Cambria" panose="02040503050406030204" pitchFamily="18" charset="0"/>
                </a:rPr>
                <a:t>address </a:t>
              </a:r>
              <a:r>
                <a:rPr lang="id-ID" sz="2400" b="1" dirty="0">
                  <a:latin typeface="Cambria" panose="02040503050406030204" pitchFamily="18" charset="0"/>
                  <a:ea typeface="Cambria" panose="02040503050406030204" pitchFamily="18" charset="0"/>
                </a:rPr>
                <a:t>versi 4 </a:t>
              </a:r>
              <a:r>
                <a:rPr lang="id-ID" sz="2400" dirty="0">
                  <a:latin typeface="Cambria" panose="02040503050406030204" pitchFamily="18" charset="0"/>
                  <a:ea typeface="Cambria" panose="02040503050406030204" pitchFamily="18" charset="0"/>
                </a:rPr>
                <a:t>dan </a:t>
              </a:r>
              <a:r>
                <a:rPr lang="id-ID" sz="2400" b="1" dirty="0">
                  <a:latin typeface="Cambria" panose="02040503050406030204" pitchFamily="18" charset="0"/>
                  <a:ea typeface="Cambria" panose="02040503050406030204" pitchFamily="18" charset="0"/>
                </a:rPr>
                <a:t>IP </a:t>
              </a:r>
              <a:r>
                <a:rPr lang="id-ID" sz="2400" b="1" i="1" dirty="0">
                  <a:latin typeface="Cambria" panose="02040503050406030204" pitchFamily="18" charset="0"/>
                  <a:ea typeface="Cambria" panose="02040503050406030204" pitchFamily="18" charset="0"/>
                </a:rPr>
                <a:t>address </a:t>
              </a:r>
              <a:r>
                <a:rPr lang="id-ID" sz="2400" b="1" dirty="0">
                  <a:latin typeface="Cambria" panose="02040503050406030204" pitchFamily="18" charset="0"/>
                  <a:ea typeface="Cambria" panose="02040503050406030204" pitchFamily="18" charset="0"/>
                </a:rPr>
                <a:t>versi 6</a:t>
              </a:r>
              <a:r>
                <a:rPr lang="id-ID" sz="2400" dirty="0">
                  <a:latin typeface="Cambria" panose="02040503050406030204" pitchFamily="18" charset="0"/>
                  <a:ea typeface="Cambria" panose="02040503050406030204" pitchFamily="18" charset="0"/>
                </a:rPr>
                <a:t>.</a:t>
              </a:r>
            </a:p>
          </p:txBody>
        </p:sp>
        <p:sp>
          <p:nvSpPr>
            <p:cNvPr id="3" name="Left Bracket 2"/>
            <p:cNvSpPr/>
            <p:nvPr/>
          </p:nvSpPr>
          <p:spPr>
            <a:xfrm>
              <a:off x="1437431" y="2243596"/>
              <a:ext cx="1114137" cy="2936736"/>
            </a:xfrm>
            <a:prstGeom prst="leftBracket">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Right Bracket 3"/>
            <p:cNvSpPr/>
            <p:nvPr/>
          </p:nvSpPr>
          <p:spPr>
            <a:xfrm>
              <a:off x="8571682" y="2243596"/>
              <a:ext cx="1266411" cy="2936738"/>
            </a:xfrm>
            <a:prstGeom prst="rightBracket">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Rectangle 5"/>
          <p:cNvSpPr/>
          <p:nvPr/>
        </p:nvSpPr>
        <p:spPr>
          <a:xfrm>
            <a:off x="2919269" y="1278901"/>
            <a:ext cx="6338228" cy="1077218"/>
          </a:xfrm>
          <a:prstGeom prst="rect">
            <a:avLst/>
          </a:prstGeom>
        </p:spPr>
        <p:txBody>
          <a:bodyPr wrap="square">
            <a:spAutoFit/>
          </a:bodyPr>
          <a:lstStyle/>
          <a:p>
            <a:pPr algn="ctr"/>
            <a:r>
              <a:rPr lang="en-US" sz="3200" b="1" dirty="0">
                <a:solidFill>
                  <a:schemeClr val="accent6">
                    <a:lumMod val="75000"/>
                  </a:schemeClr>
                </a:solidFill>
                <a:latin typeface="Cambria" panose="02040503050406030204" pitchFamily="18" charset="0"/>
                <a:ea typeface="Cambria" panose="02040503050406030204" pitchFamily="18" charset="0"/>
              </a:rPr>
              <a:t>I</a:t>
            </a:r>
            <a:r>
              <a:rPr lang="id-ID" sz="3200" b="1" dirty="0">
                <a:solidFill>
                  <a:schemeClr val="accent6">
                    <a:lumMod val="75000"/>
                  </a:schemeClr>
                </a:solidFill>
                <a:latin typeface="Cambria" panose="02040503050406030204" pitchFamily="18" charset="0"/>
                <a:ea typeface="Cambria" panose="02040503050406030204" pitchFamily="18" charset="0"/>
              </a:rPr>
              <a:t>P </a:t>
            </a:r>
            <a:r>
              <a:rPr lang="id-ID" sz="3200" b="1" i="1" dirty="0">
                <a:solidFill>
                  <a:schemeClr val="accent6">
                    <a:lumMod val="75000"/>
                  </a:schemeClr>
                </a:solidFill>
                <a:latin typeface="Cambria" panose="02040503050406030204" pitchFamily="18" charset="0"/>
                <a:ea typeface="Cambria" panose="02040503050406030204" pitchFamily="18" charset="0"/>
              </a:rPr>
              <a:t>Address </a:t>
            </a:r>
            <a:r>
              <a:rPr lang="id-ID" sz="3200" b="1" dirty="0">
                <a:solidFill>
                  <a:schemeClr val="accent6">
                    <a:lumMod val="75000"/>
                  </a:schemeClr>
                </a:solidFill>
                <a:latin typeface="Cambria" panose="02040503050406030204" pitchFamily="18" charset="0"/>
                <a:ea typeface="Cambria" panose="02040503050406030204" pitchFamily="18" charset="0"/>
              </a:rPr>
              <a:t>(</a:t>
            </a:r>
            <a:r>
              <a:rPr lang="id-ID" sz="3200" b="1" i="1" dirty="0">
                <a:solidFill>
                  <a:schemeClr val="accent6">
                    <a:lumMod val="75000"/>
                  </a:schemeClr>
                </a:solidFill>
                <a:latin typeface="Cambria" panose="02040503050406030204" pitchFamily="18" charset="0"/>
                <a:ea typeface="Cambria" panose="02040503050406030204" pitchFamily="18" charset="0"/>
              </a:rPr>
              <a:t>Internet Protocol Adress</a:t>
            </a:r>
            <a:r>
              <a:rPr lang="id-ID" sz="3200" b="1" dirty="0">
                <a:solidFill>
                  <a:schemeClr val="accent6">
                    <a:lumMod val="75000"/>
                  </a:schemeClr>
                </a:solidFill>
                <a:latin typeface="Cambria" panose="02040503050406030204" pitchFamily="18" charset="0"/>
                <a:ea typeface="Cambria" panose="02040503050406030204" pitchFamily="18" charset="0"/>
              </a:rPr>
              <a:t>) </a:t>
            </a:r>
            <a:endParaRPr lang="en-US" sz="3200" b="1" dirty="0">
              <a:solidFill>
                <a:schemeClr val="accent6">
                  <a:lumMod val="75000"/>
                </a:schemeClr>
              </a:solidFill>
            </a:endParaRPr>
          </a:p>
        </p:txBody>
      </p:sp>
    </p:spTree>
    <p:extLst>
      <p:ext uri="{BB962C8B-B14F-4D97-AF65-F5344CB8AC3E}">
        <p14:creationId xmlns:p14="http://schemas.microsoft.com/office/powerpoint/2010/main" val="40441999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20288" y="1395332"/>
            <a:ext cx="9936190" cy="4179968"/>
            <a:chOff x="1023910" y="1352584"/>
            <a:chExt cx="9936190" cy="2949294"/>
          </a:xfrm>
        </p:grpSpPr>
        <p:sp>
          <p:nvSpPr>
            <p:cNvPr id="15" name="Rounded Rectangle 14"/>
            <p:cNvSpPr/>
            <p:nvPr/>
          </p:nvSpPr>
          <p:spPr>
            <a:xfrm>
              <a:off x="1283792" y="1983066"/>
              <a:ext cx="9676308" cy="2318812"/>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p:cNvSpPr txBox="1">
              <a:spLocks/>
            </p:cNvSpPr>
            <p:nvPr/>
          </p:nvSpPr>
          <p:spPr>
            <a:xfrm>
              <a:off x="1023910" y="1655358"/>
              <a:ext cx="9676310" cy="2325038"/>
            </a:xfrm>
            <a:prstGeom prst="roundRect">
              <a:avLst/>
            </a:prstGeom>
            <a:ln w="38100">
              <a:solidFill>
                <a:srgbClr val="FFC000"/>
              </a:solidFill>
              <a:prstDash val="sysDash"/>
            </a:ln>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penggunaannya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terdiri</a:t>
              </a:r>
              <a:r>
                <a:rPr lang="en-US" sz="2000" dirty="0">
                  <a:latin typeface="Cambria" panose="02040503050406030204" pitchFamily="18" charset="0"/>
                  <a:ea typeface="Cambria" panose="02040503050406030204" pitchFamily="18" charset="0"/>
                </a:rPr>
                <a:t> atas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bagian, </a:t>
              </a:r>
              <a:r>
                <a:rPr lang="en-US" sz="2000" dirty="0" err="1">
                  <a:latin typeface="Cambria" panose="02040503050406030204" pitchFamily="18" charset="0"/>
                  <a:ea typeface="Cambria" panose="02040503050406030204" pitchFamily="18" charset="0"/>
                </a:rPr>
                <a:t>yaitu</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memperlihatkan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atau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sedangkan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mengidentifikasikan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satu</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Syarat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terbentuknya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sebuah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lokal</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harus</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satu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IP yang sama, memiliki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broadcast</a:t>
              </a:r>
              <a:r>
                <a:rPr lang="en-US" sz="2000" dirty="0">
                  <a:latin typeface="Cambria" panose="02040503050406030204" pitchFamily="18" charset="0"/>
                  <a:ea typeface="Cambria" panose="02040503050406030204" pitchFamily="18" charset="0"/>
                </a:rPr>
                <a:t> IP yang sama,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mempunyai</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berbeda</a:t>
              </a:r>
              <a:r>
                <a:rPr lang="en-US" sz="2000" dirty="0">
                  <a:latin typeface="Cambria" panose="02040503050406030204" pitchFamily="18" charset="0"/>
                  <a:ea typeface="Cambria" panose="02040503050406030204" pitchFamily="18" charset="0"/>
                </a:rPr>
                <a:t>. Untuk </a:t>
              </a:r>
              <a:r>
                <a:rPr lang="en-US" sz="2000" dirty="0" err="1">
                  <a:latin typeface="Cambria" panose="02040503050406030204" pitchFamily="18" charset="0"/>
                  <a:ea typeface="Cambria" panose="02040503050406030204" pitchFamily="18" charset="0"/>
                </a:rPr>
                <a:t>menghubungkan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dengan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yang </a:t>
              </a:r>
              <a:r>
                <a:rPr lang="en-US" sz="2000" dirty="0" err="1">
                  <a:latin typeface="Cambria" panose="02040503050406030204" pitchFamily="18" charset="0"/>
                  <a:ea typeface="Cambria" panose="02040503050406030204" pitchFamily="18" charset="0"/>
                </a:rPr>
                <a:t>berbeda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dibutuhkan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router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jembatan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penghubungnya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7" name="Rounded Rectangle 16"/>
            <p:cNvSpPr/>
            <p:nvPr/>
          </p:nvSpPr>
          <p:spPr>
            <a:xfrm>
              <a:off x="3518894" y="1352584"/>
              <a:ext cx="4686341" cy="504551"/>
            </a:xfrm>
            <a:prstGeom prst="roundRect">
              <a:avLst/>
            </a:prstGeom>
            <a:solidFill>
              <a:srgbClr val="FFC000"/>
            </a:solidFill>
          </p:spPr>
          <p:txBody>
            <a:bodyPr wrap="square">
              <a:spAutoFit/>
            </a:bodyPr>
            <a:lstStyle/>
            <a:p>
              <a:pPr lvl="0" algn="ctr">
                <a:lnSpc>
                  <a:spcPct val="90000"/>
                </a:lnSpc>
                <a:spcBef>
                  <a:spcPts val="1000"/>
                </a:spcBef>
              </a:pPr>
              <a:r>
                <a:rPr lang="id-ID" sz="4000" b="1" dirty="0">
                  <a:solidFill>
                    <a:schemeClr val="bg1"/>
                  </a:solidFill>
                  <a:latin typeface="Cambria" panose="02040503050406030204" pitchFamily="18" charset="0"/>
                  <a:ea typeface="Cambria" panose="02040503050406030204" pitchFamily="18" charset="0"/>
                </a:rPr>
                <a:t>IP </a:t>
              </a:r>
              <a:r>
                <a:rPr lang="id-ID" sz="4000" b="1" i="1" dirty="0">
                  <a:solidFill>
                    <a:schemeClr val="bg1"/>
                  </a:solidFill>
                  <a:latin typeface="Cambria" panose="02040503050406030204" pitchFamily="18" charset="0"/>
                  <a:ea typeface="Cambria" panose="02040503050406030204" pitchFamily="18" charset="0"/>
                </a:rPr>
                <a:t>Address</a:t>
              </a:r>
              <a:r>
                <a:rPr lang="id-ID" sz="4000" b="1" dirty="0">
                  <a:solidFill>
                    <a:schemeClr val="bg1"/>
                  </a:solidFill>
                  <a:latin typeface="Cambria" panose="02040503050406030204" pitchFamily="18" charset="0"/>
                  <a:ea typeface="Cambria" panose="02040503050406030204" pitchFamily="18" charset="0"/>
                </a:rPr>
                <a:t> versi 4</a:t>
              </a:r>
              <a:endParaRPr lang="en-US" sz="3600" dirty="0">
                <a:solidFill>
                  <a:schemeClr val="bg1"/>
                </a:solidFill>
                <a:latin typeface="Cambria" panose="02040503050406030204" pitchFamily="18" charset="0"/>
                <a:ea typeface="Cambria" panose="02040503050406030204" pitchFamily="18" charset="0"/>
              </a:endParaRPr>
            </a:p>
          </p:txBody>
        </p:sp>
      </p:gr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9393396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39900" y="0"/>
            <a:ext cx="8724899"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1054099" y="1384300"/>
            <a:ext cx="10096500" cy="3674335"/>
          </a:xfrm>
          <a:solidFill>
            <a:schemeClr val="bg1"/>
          </a:solidFill>
        </p:spPr>
        <p:txBody>
          <a:bodyPr anchor="ctr">
            <a:normAutofit/>
          </a:bodyPr>
          <a:lstStyle/>
          <a:p>
            <a:pPr marL="0" indent="0" algn="just">
              <a:buNone/>
            </a:pP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menentukan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yang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beberapa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berikut</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127.0.0.1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Hal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default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keperluan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loopback</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boleh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bit 1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contoh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C: 192.168.11.255)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diartikan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broadcast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subnet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mask</a:t>
            </a:r>
            <a:r>
              <a:rPr lang="en-US" sz="2000" dirty="0">
                <a:latin typeface="Cambria" panose="02040503050406030204" pitchFamily="18" charset="0"/>
                <a:ea typeface="Cambria" panose="02040503050406030204" pitchFamily="18" charset="0"/>
              </a:rPr>
              <a:t> 255.255.255.0. </a:t>
            </a:r>
            <a:r>
              <a:rPr lang="en-US" sz="2000" i="1" dirty="0">
                <a:latin typeface="Cambria" panose="02040503050406030204" pitchFamily="18" charset="0"/>
                <a:ea typeface="Cambria" panose="02040503050406030204" pitchFamily="18" charset="0"/>
              </a:rPr>
              <a:t>Broadcast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merupakan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mewakili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anggota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en-US" sz="2000" dirty="0" err="1">
                <a:latin typeface="Cambria" panose="02040503050406030204" pitchFamily="18" charset="0"/>
                <a:ea typeface="Cambria" panose="02040503050406030204" pitchFamily="18" charset="0"/>
              </a:rPr>
              <a:t>Sebuah</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boleh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dikonfigurasikan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bit 0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bit </a:t>
            </a:r>
            <a:r>
              <a:rPr lang="en-US" sz="2000" dirty="0" err="1">
                <a:latin typeface="Cambria" panose="02040503050406030204" pitchFamily="18" charset="0"/>
                <a:ea typeface="Cambria" panose="02040503050406030204" pitchFamily="18" charset="0"/>
              </a:rPr>
              <a:t>diset</a:t>
            </a:r>
            <a:r>
              <a:rPr lang="en-US" sz="2000" dirty="0">
                <a:latin typeface="Cambria" panose="02040503050406030204" pitchFamily="18" charset="0"/>
                <a:ea typeface="Cambria" panose="02040503050406030204" pitchFamily="18" charset="0"/>
              </a:rPr>
              <a:t> 0 </a:t>
            </a:r>
            <a:r>
              <a:rPr lang="en-US" sz="2000" dirty="0" err="1">
                <a:latin typeface="Cambria" panose="02040503050406030204" pitchFamily="18" charset="0"/>
                <a:ea typeface="Cambria" panose="02040503050406030204" pitchFamily="18" charset="0"/>
              </a:rPr>
              <a:t>seperti</a:t>
            </a:r>
            <a:r>
              <a:rPr lang="en-US" sz="2000" dirty="0">
                <a:latin typeface="Cambria" panose="02040503050406030204" pitchFamily="18" charset="0"/>
                <a:ea typeface="Cambria" panose="02040503050406030204" pitchFamily="18" charset="0"/>
              </a:rPr>
              <a:t> 0.0.0.0). Hal </a:t>
            </a:r>
            <a:r>
              <a:rPr lang="en-US" sz="2000" dirty="0" err="1">
                <a:latin typeface="Cambria" panose="02040503050406030204" pitchFamily="18" charset="0"/>
                <a:ea typeface="Cambria" panose="02040503050406030204" pitchFamily="18" charset="0"/>
              </a:rPr>
              <a:t>ini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en-US" sz="2000" dirty="0">
                <a:latin typeface="Cambria" panose="02040503050406030204" pitchFamily="18" charset="0"/>
                <a:ea typeface="Cambria" panose="02040503050406030204" pitchFamily="18" charset="0"/>
              </a:rPr>
              <a:t> ID </a:t>
            </a:r>
            <a:r>
              <a:rPr lang="id-ID" sz="2000" dirty="0">
                <a:latin typeface="Cambria" panose="02040503050406030204" pitchFamily="18" charset="0"/>
                <a:ea typeface="Cambria" panose="02040503050406030204" pitchFamily="18" charset="0"/>
              </a:rPr>
              <a:t>0</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diartikan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network</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952348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 name="Content Placeholder 2"/>
          <p:cNvSpPr>
            <a:spLocks noGrp="1"/>
          </p:cNvSpPr>
          <p:nvPr>
            <p:ph idx="1"/>
          </p:nvPr>
        </p:nvSpPr>
        <p:spPr>
          <a:xfrm>
            <a:off x="964479" y="1143000"/>
            <a:ext cx="10247808" cy="5074118"/>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a:t>
            </a:r>
            <a:endParaRPr lang="id-ID" sz="2000" b="1"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0xxxxxxx.xxxxxxxx.xxxxxxxx.xxxxxxxx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8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24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0</a:t>
            </a:r>
            <a:r>
              <a:rPr lang="id-ID"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127</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126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 (0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127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1.xxx.xxx.xxx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126.xxxx.xxxx.xxx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a:t>
            </a:r>
            <a:r>
              <a:rPr lang="en-US" sz="2000" dirty="0">
                <a:latin typeface="Cambria" panose="02040503050406030204" pitchFamily="18" charset="0"/>
                <a:ea typeface="Cambria" panose="02040503050406030204" pitchFamily="18" charset="0"/>
              </a:rPr>
              <a:t>16.777.214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a:t>
            </a:r>
            <a:r>
              <a:rPr lang="en-US" sz="2000" dirty="0" err="1">
                <a:latin typeface="Cambria" panose="02040503050406030204" pitchFamily="18" charset="0"/>
                <a:ea typeface="Cambria" panose="02040503050406030204" pitchFamily="18" charset="0"/>
              </a:rPr>
              <a:t>Diberikan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yang </a:t>
            </a:r>
            <a:r>
              <a:rPr lang="en-US" sz="2000" dirty="0" err="1">
                <a:latin typeface="Cambria" panose="02040503050406030204" pitchFamily="18" charset="0"/>
                <a:ea typeface="Cambria" panose="02040503050406030204" pitchFamily="18" charset="0"/>
              </a:rPr>
              <a:t>besa</a:t>
            </a:r>
            <a:r>
              <a:rPr lang="id-ID" sz="2000" dirty="0">
                <a:latin typeface="Cambria" panose="02040503050406030204" pitchFamily="18" charset="0"/>
                <a:ea typeface="Cambria" panose="02040503050406030204" pitchFamily="18" charset="0"/>
              </a:rPr>
              <a:t>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3040383" y="418979"/>
            <a:ext cx="6096000" cy="806375"/>
          </a:xfrm>
          <a:prstGeom prst="rect">
            <a:avLst/>
          </a:prstGeom>
          <a:solidFill>
            <a:schemeClr val="bg1"/>
          </a:solidFill>
        </p:spPr>
        <p:txBody>
          <a:bodyPr>
            <a:spAutoFit/>
          </a:bodyPr>
          <a:lstStyle/>
          <a:p>
            <a:pPr algn="ctr">
              <a:lnSpc>
                <a:spcPct val="120000"/>
              </a:lnSpc>
            </a:pPr>
            <a:r>
              <a:rPr lang="en-US" sz="2000" dirty="0">
                <a:latin typeface="Cambria" panose="02040503050406030204" pitchFamily="18" charset="0"/>
                <a:ea typeface="Cambria" panose="02040503050406030204" pitchFamily="18" charset="0"/>
              </a:rPr>
              <a:t>Berikut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pembagian</a:t>
            </a:r>
            <a:r>
              <a:rPr lang="en-US" sz="2000" dirty="0">
                <a:latin typeface="Cambria" panose="02040503050406030204" pitchFamily="18" charset="0"/>
                <a:ea typeface="Cambria" panose="02040503050406030204" pitchFamily="18" charset="0"/>
              </a:rPr>
              <a:t> range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berdasarkan </a:t>
            </a:r>
            <a:r>
              <a:rPr lang="en-US" sz="2000" dirty="0" err="1">
                <a:latin typeface="Cambria" panose="02040503050406030204" pitchFamily="18" charset="0"/>
                <a:ea typeface="Cambria" panose="02040503050406030204" pitchFamily="18" charset="0"/>
              </a:rPr>
              <a:t>aturan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standar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internasional</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459526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Content Placeholder 2"/>
          <p:cNvSpPr>
            <a:spLocks noGrp="1"/>
          </p:cNvSpPr>
          <p:nvPr>
            <p:ph idx="1"/>
          </p:nvPr>
        </p:nvSpPr>
        <p:spPr>
          <a:xfrm>
            <a:off x="865054" y="788706"/>
            <a:ext cx="10446657" cy="5280587"/>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B</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10xxxxxx.xxxxxxxx.xxxxxxxx.xxxxxxxx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16</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16</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128-</a:t>
            </a:r>
            <a:r>
              <a:rPr lang="en-US" sz="2000" dirty="0">
                <a:latin typeface="Cambria" panose="02040503050406030204" pitchFamily="18" charset="0"/>
                <a:ea typeface="Cambria" panose="02040503050406030204" pitchFamily="18" charset="0"/>
              </a:rPr>
              <a:t>19</a:t>
            </a:r>
            <a:r>
              <a:rPr lang="id-ID" sz="2000" dirty="0">
                <a:latin typeface="Cambria" panose="02040503050406030204" pitchFamily="18" charset="0"/>
                <a:ea typeface="Cambria" panose="02040503050406030204" pitchFamily="18" charset="0"/>
              </a:rPr>
              <a:t>1</a:t>
            </a: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19.384 Kelas B</a:t>
            </a: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28.0</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91</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155</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65.532</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B</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Dialokalisasikan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besa</a:t>
            </a:r>
            <a:r>
              <a:rPr lang="id-ID" sz="2000" dirty="0">
                <a:latin typeface="Cambria" panose="02040503050406030204" pitchFamily="18" charset="0"/>
                <a:ea typeface="Cambria" panose="02040503050406030204" pitchFamily="18" charset="0"/>
              </a:rPr>
              <a:t>r dan sedang</a:t>
            </a:r>
          </a:p>
        </p:txBody>
      </p:sp>
    </p:spTree>
    <p:extLst>
      <p:ext uri="{BB962C8B-B14F-4D97-AF65-F5344CB8AC3E}">
        <p14:creationId xmlns:p14="http://schemas.microsoft.com/office/powerpoint/2010/main" val="32200666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Content Placeholder 2"/>
          <p:cNvSpPr>
            <a:spLocks noGrp="1"/>
          </p:cNvSpPr>
          <p:nvPr>
            <p:ph idx="1"/>
          </p:nvPr>
        </p:nvSpPr>
        <p:spPr>
          <a:xfrm>
            <a:off x="1020537" y="788706"/>
            <a:ext cx="10135692" cy="5280587"/>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C</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110xxxxx.xxxxxxxx.xxxxxxxx.xxxxxxxx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Net </a:t>
            </a:r>
            <a:r>
              <a:rPr lang="id-ID" sz="2000" dirty="0">
                <a:latin typeface="Cambria" panose="02040503050406030204" pitchFamily="18" charset="0"/>
                <a:ea typeface="Cambria" panose="02040503050406030204" pitchFamily="18" charset="0"/>
              </a:rPr>
              <a:t>I</a:t>
            </a:r>
            <a:r>
              <a:rPr lang="en-US" sz="2000" dirty="0">
                <a:latin typeface="Cambria" panose="02040503050406030204" pitchFamily="18" charset="0"/>
                <a:ea typeface="Cambria" panose="02040503050406030204" pitchFamily="18" charset="0"/>
              </a:rPr>
              <a:t>D </a:t>
            </a:r>
            <a:r>
              <a:rPr lang="id-ID" sz="2000" dirty="0">
                <a:latin typeface="Cambria" panose="02040503050406030204" pitchFamily="18" charset="0"/>
                <a:ea typeface="Cambria" panose="02040503050406030204" pitchFamily="18" charset="0"/>
              </a:rPr>
              <a:t>	: 24</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Panjang</a:t>
            </a:r>
            <a:r>
              <a:rPr lang="en-US" sz="2000" dirty="0">
                <a:latin typeface="Cambria" panose="02040503050406030204" pitchFamily="18" charset="0"/>
                <a:ea typeface="Cambria" panose="02040503050406030204" pitchFamily="18" charset="0"/>
              </a:rPr>
              <a:t> Host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ID</a:t>
            </a:r>
            <a:r>
              <a:rPr lang="id-ID" sz="2000" dirty="0">
                <a:latin typeface="Cambria" panose="02040503050406030204" pitchFamily="18" charset="0"/>
                <a:ea typeface="Cambria" panose="02040503050406030204" pitchFamily="18" charset="0"/>
              </a:rPr>
              <a:t>	: 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i="1" dirty="0">
                <a:latin typeface="Cambria" panose="02040503050406030204" pitchFamily="18" charset="0"/>
                <a:ea typeface="Cambria" panose="02040503050406030204" pitchFamily="18" charset="0"/>
              </a:rPr>
              <a:t>Byte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pertama</a:t>
            </a:r>
            <a:r>
              <a:rPr lang="id-ID" sz="2000" dirty="0">
                <a:latin typeface="Cambria" panose="02040503050406030204" pitchFamily="18" charset="0"/>
                <a:ea typeface="Cambria" panose="02040503050406030204" pitchFamily="18" charset="0"/>
              </a:rPr>
              <a:t>		: 192-223</a:t>
            </a: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id-ID" sz="2000" dirty="0">
                <a:latin typeface="Cambria" panose="02040503050406030204" pitchFamily="18" charset="0"/>
                <a:ea typeface="Cambria" panose="02040503050406030204" pitchFamily="18" charset="0"/>
              </a:rPr>
              <a:t>		: 2.097 Kelas C</a:t>
            </a:r>
          </a:p>
          <a:p>
            <a:pPr marL="0" indent="0" defTabSz="1557828">
              <a:lnSpc>
                <a:spcPct val="120000"/>
              </a:lnSpc>
              <a:buNone/>
            </a:pPr>
            <a:r>
              <a:rPr lang="en-US" sz="2000" i="1" dirty="0">
                <a:latin typeface="Cambria" panose="02040503050406030204" pitchFamily="18" charset="0"/>
                <a:ea typeface="Cambria" panose="02040503050406030204" pitchFamily="18" charset="0"/>
              </a:rPr>
              <a:t>Range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1</a:t>
            </a:r>
            <a:r>
              <a:rPr lang="id-ID" sz="2000" dirty="0">
                <a:latin typeface="Cambria" panose="02040503050406030204" pitchFamily="18" charset="0"/>
                <a:ea typeface="Cambria" panose="02040503050406030204" pitchFamily="18" charset="0"/>
              </a:rPr>
              <a:t>.xxx</a:t>
            </a:r>
            <a:r>
              <a:rPr lang="en-US" sz="2000" dirty="0">
                <a:latin typeface="Cambria" panose="02040503050406030204" pitchFamily="18" charset="0"/>
                <a:ea typeface="Cambria" panose="02040503050406030204" pitchFamily="18" charset="0"/>
              </a:rPr>
              <a:t>.</a:t>
            </a:r>
            <a:r>
              <a:rPr lang="en-US" sz="2000" dirty="0" err="1">
                <a:latin typeface="Cambria" panose="02040503050406030204" pitchFamily="18" charset="0"/>
                <a:ea typeface="Cambria" panose="02040503050406030204" pitchFamily="18" charset="0"/>
              </a:rPr>
              <a:t>xxx.xxx</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sampai</a:t>
            </a:r>
            <a:r>
              <a:rPr lang="en-US" sz="2000" dirty="0">
                <a:latin typeface="Cambria" panose="02040503050406030204" pitchFamily="18" charset="0"/>
                <a:ea typeface="Cambria" panose="02040503050406030204" pitchFamily="18" charset="0"/>
              </a:rPr>
              <a:t> 2</a:t>
            </a:r>
            <a:r>
              <a:rPr lang="id-ID" sz="2000" dirty="0">
                <a:latin typeface="Cambria" panose="02040503050406030204" pitchFamily="18" charset="0"/>
                <a:ea typeface="Cambria" panose="02040503050406030204" pitchFamily="18" charset="0"/>
              </a:rPr>
              <a:t>23</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255</a:t>
            </a:r>
            <a:r>
              <a:rPr lang="en-US" sz="2000" dirty="0">
                <a:latin typeface="Cambria" panose="02040503050406030204" pitchFamily="18" charset="0"/>
                <a:ea typeface="Cambria" panose="02040503050406030204" pitchFamily="18" charset="0"/>
              </a:rPr>
              <a:t>.</a:t>
            </a:r>
            <a:r>
              <a:rPr lang="id-ID" sz="2000" dirty="0">
                <a:latin typeface="Cambria" panose="02040503050406030204" pitchFamily="18" charset="0"/>
                <a:ea typeface="Cambria" panose="02040503050406030204" pitchFamily="18" charset="0"/>
              </a:rPr>
              <a:t>255</a:t>
            </a:r>
            <a:r>
              <a:rPr lang="en-US" sz="2000" dirty="0">
                <a:latin typeface="Cambria" panose="02040503050406030204" pitchFamily="18" charset="0"/>
                <a:ea typeface="Cambria" panose="02040503050406030204" pitchFamily="18" charset="0"/>
              </a:rPr>
              <a:t>.xxx</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err="1">
                <a:latin typeface="Cambria" panose="02040503050406030204" pitchFamily="18" charset="0"/>
                <a:ea typeface="Cambria" panose="02040503050406030204" pitchFamily="18" charset="0"/>
              </a:rPr>
              <a:t>Jumlah</a:t>
            </a:r>
            <a:r>
              <a:rPr lang="en-US" sz="2000" dirty="0">
                <a:latin typeface="Cambria" panose="02040503050406030204" pitchFamily="18" charset="0"/>
                <a:ea typeface="Cambria" panose="02040503050406030204" pitchFamily="18" charset="0"/>
              </a:rPr>
              <a:t> IP </a:t>
            </a:r>
            <a:r>
              <a:rPr lang="id-ID" sz="2000" dirty="0">
                <a:latin typeface="Cambria" panose="02040503050406030204" pitchFamily="18" charset="0"/>
                <a:ea typeface="Cambria" panose="02040503050406030204" pitchFamily="18" charset="0"/>
              </a:rPr>
              <a:t>		: 254</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C</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Digunakan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b</a:t>
            </a:r>
            <a:r>
              <a:rPr lang="id-ID" sz="2000" dirty="0">
                <a:latin typeface="Cambria" panose="02040503050406030204" pitchFamily="18" charset="0"/>
                <a:ea typeface="Cambria" panose="02040503050406030204" pitchFamily="18" charset="0"/>
              </a:rPr>
              <a:t>erukuran kecil</a:t>
            </a:r>
          </a:p>
        </p:txBody>
      </p:sp>
    </p:spTree>
    <p:extLst>
      <p:ext uri="{BB962C8B-B14F-4D97-AF65-F5344CB8AC3E}">
        <p14:creationId xmlns:p14="http://schemas.microsoft.com/office/powerpoint/2010/main" val="6455275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76766" cy="6858000"/>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 name="Content Placeholder 2"/>
          <p:cNvSpPr txBox="1">
            <a:spLocks/>
          </p:cNvSpPr>
          <p:nvPr/>
        </p:nvSpPr>
        <p:spPr>
          <a:xfrm>
            <a:off x="918937" y="3345328"/>
            <a:ext cx="10338892" cy="2976331"/>
          </a:xfrm>
          <a:prstGeom prst="rect">
            <a:avLst/>
          </a:prstGeom>
          <a:solidFill>
            <a:schemeClr val="bg1"/>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E</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1111xxxx.xxxxxxxx.xxxxxxxx.xxxxxxxx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1111</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a:t>
            </a:r>
            <a:r>
              <a:rPr lang="id-ID" sz="2000" i="1" dirty="0">
                <a:latin typeface="Cambria" panose="02040503050406030204" pitchFamily="18" charset="0"/>
                <a:ea typeface="Cambria" panose="02040503050406030204" pitchFamily="18" charset="0"/>
              </a:rPr>
              <a:t>multicast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28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inisial		: 240-255</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Kelas E dicadangkan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k</a:t>
            </a:r>
            <a:r>
              <a:rPr lang="id-ID" sz="2000" dirty="0">
                <a:latin typeface="Cambria" panose="02040503050406030204" pitchFamily="18" charset="0"/>
                <a:ea typeface="Cambria" panose="02040503050406030204" pitchFamily="18" charset="0"/>
              </a:rPr>
              <a:t>eperluaneksperimen</a:t>
            </a:r>
          </a:p>
        </p:txBody>
      </p:sp>
      <p:sp>
        <p:nvSpPr>
          <p:cNvPr id="5" name="Content Placeholder 2"/>
          <p:cNvSpPr>
            <a:spLocks noGrp="1"/>
          </p:cNvSpPr>
          <p:nvPr>
            <p:ph idx="1"/>
          </p:nvPr>
        </p:nvSpPr>
        <p:spPr>
          <a:xfrm>
            <a:off x="918937" y="561380"/>
            <a:ext cx="10338892" cy="2976331"/>
          </a:xfrm>
          <a:solidFill>
            <a:schemeClr val="bg1"/>
          </a:solidFill>
        </p:spPr>
        <p:txBody>
          <a:bodyPr anchor="ctr">
            <a:noAutofit/>
          </a:bodyPr>
          <a:lstStyle/>
          <a:p>
            <a:pPr marL="0" indent="0">
              <a:lnSpc>
                <a:spcPct val="120000"/>
              </a:lnSpc>
              <a:buNone/>
            </a:pPr>
            <a:r>
              <a:rPr lang="en-US" sz="2000" b="1" dirty="0" err="1">
                <a:latin typeface="Cambria" panose="02040503050406030204" pitchFamily="18" charset="0"/>
                <a:ea typeface="Cambria" panose="02040503050406030204" pitchFamily="18" charset="0"/>
              </a:rPr>
              <a:t>Kelas</a:t>
            </a:r>
            <a:r>
              <a:rPr lang="en-US" sz="2000" b="1"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D</a:t>
            </a:r>
          </a:p>
          <a:p>
            <a:pPr marL="0" indent="0" defTabSz="1557828">
              <a:lnSpc>
                <a:spcPct val="120000"/>
              </a:lnSpc>
              <a:buNone/>
            </a:pPr>
            <a:r>
              <a:rPr lang="en-US" sz="2000" dirty="0">
                <a:latin typeface="Cambria" panose="02040503050406030204" pitchFamily="18" charset="0"/>
                <a:ea typeface="Cambria" panose="02040503050406030204" pitchFamily="18" charset="0"/>
              </a:rPr>
              <a:t>Format</a:t>
            </a:r>
            <a:r>
              <a:rPr lang="id-ID" sz="2000" dirty="0">
                <a:latin typeface="Cambria" panose="02040503050406030204" pitchFamily="18" charset="0"/>
                <a:ea typeface="Cambria" panose="02040503050406030204" pitchFamily="18" charset="0"/>
              </a:rPr>
              <a:t>		: 1110xxxx.xxxxxxxx.xxxxxxxx.xxxxxxxx</a:t>
            </a:r>
          </a:p>
          <a:p>
            <a:pPr marL="0" indent="0" defTabSz="1557828">
              <a:lnSpc>
                <a:spcPct val="120000"/>
              </a:lnSpc>
              <a:buNone/>
            </a:pPr>
            <a:r>
              <a:rPr lang="en-US" sz="2000" dirty="0">
                <a:latin typeface="Cambria" panose="02040503050406030204" pitchFamily="18" charset="0"/>
                <a:ea typeface="Cambria" panose="02040503050406030204" pitchFamily="18" charset="0"/>
              </a:rPr>
              <a:t>Bit </a:t>
            </a:r>
            <a:r>
              <a:rPr lang="en-US" sz="2000" dirty="0" err="1">
                <a:latin typeface="Cambria" panose="02040503050406030204" pitchFamily="18" charset="0"/>
                <a:ea typeface="Cambria" panose="02040503050406030204" pitchFamily="18" charset="0"/>
              </a:rPr>
              <a:t>pertama</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111</a:t>
            </a:r>
            <a:r>
              <a:rPr lang="en-US" sz="2000" dirty="0">
                <a:latin typeface="Cambria" panose="02040503050406030204" pitchFamily="18" charset="0"/>
                <a:ea typeface="Cambria" panose="02040503050406030204" pitchFamily="18" charset="0"/>
              </a:rPr>
              <a:t>0 </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a:t>
            </a:r>
            <a:r>
              <a:rPr lang="id-ID" sz="2000" i="1" dirty="0">
                <a:latin typeface="Cambria" panose="02040503050406030204" pitchFamily="18" charset="0"/>
                <a:ea typeface="Cambria" panose="02040503050406030204" pitchFamily="18" charset="0"/>
              </a:rPr>
              <a:t>multicast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	: 28</a:t>
            </a:r>
            <a:r>
              <a:rPr lang="en-US" sz="2000" dirty="0">
                <a:latin typeface="Cambria" panose="02040503050406030204" pitchFamily="18" charset="0"/>
                <a:ea typeface="Cambria" panose="02040503050406030204" pitchFamily="18" charset="0"/>
              </a:rPr>
              <a:t> bit</a:t>
            </a:r>
            <a:endParaRPr lang="id-ID" sz="2000" dirty="0">
              <a:latin typeface="Cambria" panose="02040503050406030204" pitchFamily="18" charset="0"/>
              <a:ea typeface="Cambria" panose="02040503050406030204" pitchFamily="18" charset="0"/>
            </a:endParaRPr>
          </a:p>
          <a:p>
            <a:pPr marL="0" indent="0" defTabSz="1557828">
              <a:lnSpc>
                <a:spcPct val="120000"/>
              </a:lnSpc>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it inisial		: 224-239</a:t>
            </a:r>
          </a:p>
          <a:p>
            <a:pPr marL="0" indent="0" defTabSz="1557828">
              <a:lnSpc>
                <a:spcPct val="120000"/>
              </a:lnSpc>
              <a:buNone/>
            </a:pPr>
            <a:r>
              <a:rPr lang="en-US" sz="2000" dirty="0" err="1">
                <a:latin typeface="Cambria" panose="02040503050406030204" pitchFamily="18" charset="0"/>
                <a:ea typeface="Cambria" panose="02040503050406030204" pitchFamily="18" charset="0"/>
              </a:rPr>
              <a:t>Deskripsi</a:t>
            </a:r>
            <a:r>
              <a:rPr lang="id-ID" sz="2000" dirty="0">
                <a:latin typeface="Cambria" panose="02040503050406030204" pitchFamily="18" charset="0"/>
                <a:ea typeface="Cambria" panose="02040503050406030204" pitchFamily="18" charset="0"/>
              </a:rPr>
              <a:t>		: Kelas D digunakan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k</a:t>
            </a:r>
            <a:r>
              <a:rPr lang="id-ID" sz="2000" dirty="0">
                <a:latin typeface="Cambria" panose="02040503050406030204" pitchFamily="18" charset="0"/>
                <a:ea typeface="Cambria" panose="02040503050406030204" pitchFamily="18" charset="0"/>
              </a:rPr>
              <a:t>eperluan IP </a:t>
            </a:r>
            <a:r>
              <a:rPr lang="id-ID" sz="2000" i="1" dirty="0">
                <a:latin typeface="Cambria" panose="02040503050406030204" pitchFamily="18" charset="0"/>
                <a:ea typeface="Cambria" panose="02040503050406030204" pitchFamily="18" charset="0"/>
              </a:rPr>
              <a:t>multicasting</a:t>
            </a:r>
            <a:r>
              <a:rPr lang="id-ID" sz="2000" dirty="0">
                <a:latin typeface="Cambria" panose="02040503050406030204" pitchFamily="18" charset="0"/>
                <a:ea typeface="Cambria" panose="02040503050406030204" pitchFamily="18" charset="0"/>
              </a:rPr>
              <a:t> (RFC 1112)</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7911880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219200" y="1086644"/>
            <a:ext cx="9766300" cy="1580355"/>
          </a:xfrm>
          <a:prstGeom prst="roundRect">
            <a:avLst>
              <a:gd name="adj" fmla="val 50000"/>
            </a:avLst>
          </a:prstGeom>
          <a:solidFill>
            <a:schemeClr val="accent6">
              <a:lumMod val="20000"/>
              <a:lumOff val="80000"/>
            </a:schemeClr>
          </a:solidFill>
        </p:spPr>
        <p:txBody>
          <a:bodyPr anchor="ctr">
            <a:normAutofit lnSpcReduction="10000"/>
          </a:bodyPr>
          <a:lstStyle/>
          <a:p>
            <a:pPr marL="0" indent="0" algn="just">
              <a:buNone/>
            </a:pPr>
            <a:r>
              <a:rPr lang="en-US" sz="2000" dirty="0" err="1">
                <a:latin typeface="Cambria" panose="02040503050406030204" pitchFamily="18" charset="0"/>
                <a:ea typeface="Cambria" panose="02040503050406030204" pitchFamily="18" charset="0"/>
              </a:rPr>
              <a:t>Metode</a:t>
            </a:r>
            <a:r>
              <a:rPr lang="en-US" sz="2000" dirty="0">
                <a:latin typeface="Cambria" panose="02040503050406030204" pitchFamily="18" charset="0"/>
                <a:ea typeface="Cambria" panose="02040503050406030204" pitchFamily="18" charset="0"/>
              </a:rPr>
              <a:t> </a:t>
            </a:r>
            <a:r>
              <a:rPr lang="en-US" sz="2000" i="1" dirty="0" err="1">
                <a:latin typeface="Cambria" panose="02040503050406030204" pitchFamily="18" charset="0"/>
                <a:ea typeface="Cambria" panose="02040503050406030204" pitchFamily="18" charset="0"/>
              </a:rPr>
              <a:t>classess</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addressing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bahasa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tekniknya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menyediakan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rentang</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notasi</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c</a:t>
            </a:r>
            <a:r>
              <a:rPr lang="en-US" sz="2000" i="1" dirty="0" err="1">
                <a:latin typeface="Cambria" panose="02040503050406030204" pitchFamily="18" charset="0"/>
                <a:ea typeface="Cambria" panose="02040503050406030204" pitchFamily="18" charset="0"/>
              </a:rPr>
              <a:t>lassess</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in</a:t>
            </a:r>
            <a:r>
              <a:rPr lang="en-US" sz="2000" i="1" dirty="0" err="1">
                <a:latin typeface="Cambria" panose="02040503050406030204" pitchFamily="18" charset="0"/>
                <a:ea typeface="Cambria" panose="02040503050406030204" pitchFamily="18" charset="0"/>
              </a:rPr>
              <a:t>ter</a:t>
            </a:r>
            <a:r>
              <a:rPr lang="en-US" sz="2000" i="1" dirty="0">
                <a:latin typeface="Cambria" panose="02040503050406030204" pitchFamily="18" charset="0"/>
                <a:ea typeface="Cambria" panose="02040503050406030204" pitchFamily="18" charset="0"/>
              </a:rPr>
              <a:t>-</a:t>
            </a:r>
            <a:r>
              <a:rPr lang="id-ID" sz="2000" i="1" dirty="0">
                <a:latin typeface="Cambria" panose="02040503050406030204" pitchFamily="18" charset="0"/>
                <a:ea typeface="Cambria" panose="02040503050406030204" pitchFamily="18" charset="0"/>
              </a:rPr>
              <a:t>d</a:t>
            </a:r>
            <a:r>
              <a:rPr lang="en-US" sz="2000" i="1" dirty="0" err="1">
                <a:latin typeface="Cambria" panose="02040503050406030204" pitchFamily="18" charset="0"/>
                <a:ea typeface="Cambria" panose="02040503050406030204" pitchFamily="18" charset="0"/>
              </a:rPr>
              <a:t>omain</a:t>
            </a:r>
            <a:r>
              <a:rPr lang="en-US" sz="2000" i="1"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r</a:t>
            </a:r>
            <a:r>
              <a:rPr lang="en-US" sz="2000" i="1" dirty="0">
                <a:latin typeface="Cambria" panose="02040503050406030204" pitchFamily="18" charset="0"/>
                <a:ea typeface="Cambria" panose="02040503050406030204" pitchFamily="18" charset="0"/>
              </a:rPr>
              <a:t>outing </a:t>
            </a:r>
            <a:r>
              <a:rPr lang="en-US" sz="2000" dirty="0">
                <a:latin typeface="Cambria" panose="02040503050406030204" pitchFamily="18" charset="0"/>
                <a:ea typeface="Cambria" panose="02040503050406030204" pitchFamily="18" charset="0"/>
              </a:rPr>
              <a:t>(CIDR), </a:t>
            </a:r>
            <a:r>
              <a:rPr lang="en-US" sz="2000" dirty="0" err="1">
                <a:latin typeface="Cambria" panose="02040503050406030204" pitchFamily="18" charset="0"/>
                <a:ea typeface="Cambria" panose="02040503050406030204" pitchFamily="18" charset="0"/>
              </a:rPr>
              <a:t>bertujuan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mengatur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yang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merujuk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lebih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spesifik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disebut</a:t>
            </a:r>
            <a:r>
              <a:rPr lang="en-US" sz="2000" dirty="0">
                <a:latin typeface="Cambria" panose="02040503050406030204" pitchFamily="18" charset="0"/>
                <a:ea typeface="Cambria" panose="02040503050406030204" pitchFamily="18" charset="0"/>
              </a:rPr>
              <a:t> juga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n</a:t>
            </a:r>
            <a:r>
              <a:rPr lang="en-US" sz="2000" i="1" dirty="0" err="1">
                <a:latin typeface="Cambria" panose="02040503050406030204" pitchFamily="18" charset="0"/>
                <a:ea typeface="Cambria" panose="02040503050406030204" pitchFamily="18" charset="0"/>
              </a:rPr>
              <a:t>etwork</a:t>
            </a:r>
            <a:r>
              <a:rPr lang="en-US" sz="2000" i="1"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a:t>
            </a:r>
            <a:r>
              <a:rPr lang="en-US" sz="2000" i="1" dirty="0" err="1">
                <a:latin typeface="Cambria" panose="02040503050406030204" pitchFamily="18" charset="0"/>
                <a:ea typeface="Cambria" panose="02040503050406030204" pitchFamily="18" charset="0"/>
              </a:rPr>
              <a:t>refix</a:t>
            </a:r>
            <a:r>
              <a:rPr lang="en-US" sz="2000" dirty="0">
                <a:latin typeface="Cambria" panose="02040503050406030204" pitchFamily="18" charset="0"/>
                <a:ea typeface="Cambria" panose="02040503050406030204" pitchFamily="18" charset="0"/>
              </a:rPr>
              <a:t>. </a:t>
            </a:r>
            <a:endParaRPr lang="id-ID" sz="2000" dirty="0">
              <a:latin typeface="Cambria" panose="02040503050406030204" pitchFamily="18" charset="0"/>
              <a:ea typeface="Cambria" panose="02040503050406030204" pitchFamily="18" charset="0"/>
            </a:endParaRPr>
          </a:p>
        </p:txBody>
      </p:sp>
      <p:sp>
        <p:nvSpPr>
          <p:cNvPr id="3" name="Content Placeholder 2"/>
          <p:cNvSpPr txBox="1">
            <a:spLocks/>
          </p:cNvSpPr>
          <p:nvPr/>
        </p:nvSpPr>
        <p:spPr>
          <a:xfrm>
            <a:off x="623392" y="2943357"/>
            <a:ext cx="10972800" cy="576064"/>
          </a:xfrm>
          <a:prstGeom prst="rect">
            <a:avLst/>
          </a:prstGeom>
        </p:spPr>
        <p:txBody>
          <a:bodyPr vert="horz" lIns="121920" tIns="60960" rIns="121920" bIns="6096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engelompokkan </a:t>
            </a:r>
            <a:r>
              <a:rPr lang="id-ID" sz="2000" i="1" dirty="0">
                <a:latin typeface="Cambria" panose="02040503050406030204" pitchFamily="18" charset="0"/>
                <a:ea typeface="Cambria" panose="02040503050406030204" pitchFamily="18" charset="0"/>
              </a:rPr>
              <a:t>subnet mask</a:t>
            </a:r>
            <a:r>
              <a:rPr lang="en-US" sz="2000" i="1"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047837046"/>
              </p:ext>
            </p:extLst>
          </p:nvPr>
        </p:nvGraphicFramePr>
        <p:xfrm>
          <a:off x="1219199" y="3519421"/>
          <a:ext cx="9766300" cy="2472265"/>
        </p:xfrm>
        <a:graphic>
          <a:graphicData uri="http://schemas.openxmlformats.org/drawingml/2006/table">
            <a:tbl>
              <a:tblPr firstRow="1" bandRow="1">
                <a:tableStyleId>{E8B1032C-EA38-4F05-BA0D-38AFFFC7BED3}</a:tableStyleId>
              </a:tblPr>
              <a:tblGrid>
                <a:gridCol w="2441575">
                  <a:extLst>
                    <a:ext uri="{9D8B030D-6E8A-4147-A177-3AD203B41FA5}">
                      <a16:colId xmlns:a16="http://schemas.microsoft.com/office/drawing/2014/main" xmlns="" val="20000"/>
                    </a:ext>
                  </a:extLst>
                </a:gridCol>
                <a:gridCol w="2441575">
                  <a:extLst>
                    <a:ext uri="{9D8B030D-6E8A-4147-A177-3AD203B41FA5}">
                      <a16:colId xmlns:a16="http://schemas.microsoft.com/office/drawing/2014/main" xmlns="" val="20001"/>
                    </a:ext>
                  </a:extLst>
                </a:gridCol>
                <a:gridCol w="2441575">
                  <a:extLst>
                    <a:ext uri="{9D8B030D-6E8A-4147-A177-3AD203B41FA5}">
                      <a16:colId xmlns:a16="http://schemas.microsoft.com/office/drawing/2014/main" xmlns="" val="20002"/>
                    </a:ext>
                  </a:extLst>
                </a:gridCol>
                <a:gridCol w="2441575">
                  <a:extLst>
                    <a:ext uri="{9D8B030D-6E8A-4147-A177-3AD203B41FA5}">
                      <a16:colId xmlns:a16="http://schemas.microsoft.com/office/drawing/2014/main" xmlns="" val="20003"/>
                    </a:ext>
                  </a:extLst>
                </a:gridCol>
              </a:tblGrid>
              <a:tr h="494453">
                <a:tc>
                  <a:txBody>
                    <a:bodyPr/>
                    <a:lstStyle/>
                    <a:p>
                      <a:pPr algn="ctr"/>
                      <a:r>
                        <a:rPr lang="id-ID" sz="2000" i="1" dirty="0">
                          <a:latin typeface="Cambria" panose="02040503050406030204" pitchFamily="18" charset="0"/>
                          <a:ea typeface="Cambria" panose="02040503050406030204" pitchFamily="18" charset="0"/>
                        </a:rPr>
                        <a:t>Subnet Mask</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Nilai CIDR</a:t>
                      </a:r>
                    </a:p>
                  </a:txBody>
                  <a:tcPr marL="121920" marR="121920" marT="60960" marB="60960"/>
                </a:tc>
                <a:tc>
                  <a:txBody>
                    <a:bodyPr/>
                    <a:lstStyle/>
                    <a:p>
                      <a:pPr algn="ctr"/>
                      <a:r>
                        <a:rPr lang="id-ID" sz="2000" i="1" dirty="0">
                          <a:latin typeface="Cambria" panose="02040503050406030204" pitchFamily="18" charset="0"/>
                          <a:ea typeface="Cambria" panose="02040503050406030204" pitchFamily="18" charset="0"/>
                        </a:rPr>
                        <a:t>Subnet Mask</a:t>
                      </a:r>
                      <a:endParaRPr lang="id-ID" sz="2000" b="1" i="1"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Nilai</a:t>
                      </a:r>
                      <a:r>
                        <a:rPr lang="id-ID" sz="2000" baseline="0" dirty="0">
                          <a:latin typeface="Cambria" panose="02040503050406030204" pitchFamily="18" charset="0"/>
                          <a:ea typeface="Cambria" panose="02040503050406030204" pitchFamily="18" charset="0"/>
                        </a:rPr>
                        <a:t> CDR</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0"/>
                  </a:ext>
                </a:extLst>
              </a:tr>
              <a:tr h="494453">
                <a:tc>
                  <a:txBody>
                    <a:bodyPr/>
                    <a:lstStyle/>
                    <a:p>
                      <a:r>
                        <a:rPr lang="id-ID" sz="2000" dirty="0">
                          <a:latin typeface="Cambria" panose="02040503050406030204" pitchFamily="18" charset="0"/>
                          <a:ea typeface="Cambria" panose="02040503050406030204" pitchFamily="18" charset="0"/>
                        </a:rPr>
                        <a:t>255.128.0.0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/9</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255.248.0.0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/13</a:t>
                      </a:r>
                    </a:p>
                  </a:txBody>
                  <a:tcPr marL="121920" marR="121920" marT="60960" marB="60960"/>
                </a:tc>
                <a:extLst>
                  <a:ext uri="{0D108BD9-81ED-4DB2-BD59-A6C34878D82A}">
                    <a16:rowId xmlns:a16="http://schemas.microsoft.com/office/drawing/2014/main" xmlns=""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255.192.0.0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/10</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255.252.0.0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/14</a:t>
                      </a:r>
                    </a:p>
                  </a:txBody>
                  <a:tcPr marL="121920" marR="121920" marT="60960" marB="60960"/>
                </a:tc>
                <a:extLst>
                  <a:ext uri="{0D108BD9-81ED-4DB2-BD59-A6C34878D82A}">
                    <a16:rowId xmlns:a16="http://schemas.microsoft.com/office/drawing/2014/main" xmlns="" val="10002"/>
                  </a:ext>
                </a:extLst>
              </a:tr>
              <a:tr h="494453">
                <a:tc>
                  <a:txBody>
                    <a:bodyPr/>
                    <a:lstStyle/>
                    <a:p>
                      <a:r>
                        <a:rPr lang="id-ID" sz="2000" dirty="0">
                          <a:latin typeface="Cambria" panose="02040503050406030204" pitchFamily="18" charset="0"/>
                          <a:ea typeface="Cambria" panose="02040503050406030204" pitchFamily="18" charset="0"/>
                        </a:rPr>
                        <a:t>255.224.0.0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/11</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255.254.0.0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/15</a:t>
                      </a:r>
                    </a:p>
                  </a:txBody>
                  <a:tcPr marL="121920" marR="121920" marT="60960" marB="60960"/>
                </a:tc>
                <a:extLst>
                  <a:ext uri="{0D108BD9-81ED-4DB2-BD59-A6C34878D82A}">
                    <a16:rowId xmlns:a16="http://schemas.microsoft.com/office/drawing/2014/main" xmlns="" val="10003"/>
                  </a:ext>
                </a:extLst>
              </a:tr>
              <a:tr h="494453">
                <a:tc>
                  <a:txBody>
                    <a:bodyPr/>
                    <a:lstStyle/>
                    <a:p>
                      <a:r>
                        <a:rPr lang="id-ID" sz="2000" dirty="0">
                          <a:latin typeface="Cambria" panose="02040503050406030204" pitchFamily="18" charset="0"/>
                          <a:ea typeface="Cambria" panose="02040503050406030204" pitchFamily="18" charset="0"/>
                        </a:rPr>
                        <a:t>255.240.0.0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/12</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255.255.0.0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/16</a:t>
                      </a:r>
                    </a:p>
                  </a:txBody>
                  <a:tcPr marL="121920" marR="121920" marT="60960" marB="60960"/>
                </a:tc>
                <a:extLst>
                  <a:ext uri="{0D108BD9-81ED-4DB2-BD59-A6C34878D82A}">
                    <a16:rowId xmlns:a16="http://schemas.microsoft.com/office/drawing/2014/main" xmlns="" val="10004"/>
                  </a:ext>
                </a:extLst>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4042949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412776"/>
            <a:ext cx="12192000" cy="5070479"/>
          </a:xfrm>
          <a:prstGeom prst="rect">
            <a:avLst/>
          </a:prstGeom>
          <a:pattFill prst="diagBrick">
            <a:fgClr>
              <a:schemeClr val="accent1">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469524" y="-31053"/>
            <a:ext cx="9162980" cy="209192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469524" y="314332"/>
            <a:ext cx="9162980" cy="5448300"/>
          </a:xfrm>
          <a:prstGeom prst="roundRect">
            <a:avLst>
              <a:gd name="adj" fmla="val 3872"/>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1302491" y="70924"/>
            <a:ext cx="9513440" cy="5869508"/>
          </a:xfrm>
          <a:prstGeom prst="roundRect">
            <a:avLst>
              <a:gd name="adj" fmla="val 4755"/>
            </a:avLst>
          </a:prstGeom>
          <a:noFill/>
          <a:ln w="57150">
            <a:solidFill>
              <a:srgbClr val="FFD35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Content Placeholder 2"/>
          <p:cNvSpPr txBox="1">
            <a:spLocks/>
          </p:cNvSpPr>
          <p:nvPr/>
        </p:nvSpPr>
        <p:spPr>
          <a:xfrm>
            <a:off x="1809214" y="595968"/>
            <a:ext cx="8483600" cy="5280587"/>
          </a:xfrm>
          <a:prstGeom prst="rect">
            <a:avLst/>
          </a:prstGeom>
        </p:spPr>
        <p:txBody>
          <a:bodyPr vert="horz" lIns="121920" tIns="60960" rIns="121920" bIns="6096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Manfaat teknologi jaringan komputer dalam memudahkan pekerjaan manusia.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Berbagi pakai informasi dan sumber daya.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Memungkinkan pertukaran data dan informasi antarpengguna, seperti </a:t>
            </a:r>
            <a:r>
              <a:rPr lang="id-ID" sz="2000" i="1" dirty="0">
                <a:latin typeface="Cambria" panose="02040503050406030204" pitchFamily="18" charset="0"/>
                <a:ea typeface="Cambria" panose="02040503050406030204" pitchFamily="18" charset="0"/>
              </a:rPr>
              <a:t>chat </a:t>
            </a:r>
            <a:r>
              <a:rPr lang="id-ID" sz="2000" dirty="0">
                <a:latin typeface="Cambria" panose="02040503050406030204" pitchFamily="18" charset="0"/>
                <a:ea typeface="Cambria" panose="02040503050406030204" pitchFamily="18" charset="0"/>
              </a:rPr>
              <a:t>dan </a:t>
            </a:r>
            <a:r>
              <a:rPr lang="id-ID" sz="2000" i="1" dirty="0">
                <a:latin typeface="Cambria" panose="02040503050406030204" pitchFamily="18" charset="0"/>
                <a:ea typeface="Cambria" panose="02040503050406030204" pitchFamily="18" charset="0"/>
              </a:rPr>
              <a:t>e-mail</a:t>
            </a:r>
            <a:r>
              <a:rPr lang="id-ID" sz="2000" dirty="0">
                <a:latin typeface="Cambria" panose="02040503050406030204" pitchFamily="18" charset="0"/>
                <a:ea typeface="Cambria" panose="02040503050406030204" pitchFamily="18" charset="0"/>
              </a:rPr>
              <a:t>.</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Data terintegrasi sehingga dapat diakses dari lokasi yang berbeda-beda.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Membagi dan mendistribusikan pekerjaan pada komputer lain sehingga jika terjadi masalah pada salah satu komputer, pekerjaan masih bisa diakses melalui komputer lainnya.</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Data dan informasi dapat diatur dan diolah sesuai kebutuhan.</a:t>
            </a:r>
          </a:p>
          <a:p>
            <a:pPr marL="609585" indent="-609585" algn="just">
              <a:buFont typeface="+mj-lt"/>
              <a:buAutoNum type="alphaLcPeriod"/>
            </a:pPr>
            <a:r>
              <a:rPr lang="id-ID" sz="2000" dirty="0">
                <a:latin typeface="Cambria" panose="02040503050406030204" pitchFamily="18" charset="0"/>
                <a:ea typeface="Cambria" panose="02040503050406030204" pitchFamily="18" charset="0"/>
              </a:rPr>
              <a:t>Meningkatkan dan memperbaiki sistem keamanan data dengan cara membatasi </a:t>
            </a:r>
            <a:r>
              <a:rPr lang="id-ID" sz="2000" i="1" dirty="0">
                <a:latin typeface="Cambria" panose="02040503050406030204" pitchFamily="18" charset="0"/>
                <a:ea typeface="Cambria" panose="02040503050406030204" pitchFamily="18" charset="0"/>
              </a:rPr>
              <a:t>user</a:t>
            </a:r>
            <a:r>
              <a:rPr lang="id-ID" sz="2000" dirty="0">
                <a:latin typeface="Cambria" panose="02040503050406030204" pitchFamily="18" charset="0"/>
                <a:ea typeface="Cambria" panose="02040503050406030204" pitchFamily="18" charset="0"/>
              </a:rPr>
              <a:t> yang dapat mengakses data.</a:t>
            </a:r>
          </a:p>
        </p:txBody>
      </p:sp>
    </p:spTree>
    <p:extLst>
      <p:ext uri="{BB962C8B-B14F-4D97-AF65-F5344CB8AC3E}">
        <p14:creationId xmlns:p14="http://schemas.microsoft.com/office/powerpoint/2010/main" val="18167397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62427614"/>
              </p:ext>
            </p:extLst>
          </p:nvPr>
        </p:nvGraphicFramePr>
        <p:xfrm>
          <a:off x="1219199" y="1124744"/>
          <a:ext cx="9766300" cy="3955624"/>
        </p:xfrm>
        <a:graphic>
          <a:graphicData uri="http://schemas.openxmlformats.org/drawingml/2006/table">
            <a:tbl>
              <a:tblPr firstRow="1" bandRow="1">
                <a:tableStyleId>{E8B1032C-EA38-4F05-BA0D-38AFFFC7BED3}</a:tableStyleId>
              </a:tblPr>
              <a:tblGrid>
                <a:gridCol w="2441575">
                  <a:extLst>
                    <a:ext uri="{9D8B030D-6E8A-4147-A177-3AD203B41FA5}">
                      <a16:colId xmlns:a16="http://schemas.microsoft.com/office/drawing/2014/main" xmlns="" val="20000"/>
                    </a:ext>
                  </a:extLst>
                </a:gridCol>
                <a:gridCol w="2441575">
                  <a:extLst>
                    <a:ext uri="{9D8B030D-6E8A-4147-A177-3AD203B41FA5}">
                      <a16:colId xmlns:a16="http://schemas.microsoft.com/office/drawing/2014/main" xmlns="" val="20001"/>
                    </a:ext>
                  </a:extLst>
                </a:gridCol>
                <a:gridCol w="2615973">
                  <a:extLst>
                    <a:ext uri="{9D8B030D-6E8A-4147-A177-3AD203B41FA5}">
                      <a16:colId xmlns:a16="http://schemas.microsoft.com/office/drawing/2014/main" xmlns="" val="20002"/>
                    </a:ext>
                  </a:extLst>
                </a:gridCol>
                <a:gridCol w="2267177">
                  <a:extLst>
                    <a:ext uri="{9D8B030D-6E8A-4147-A177-3AD203B41FA5}">
                      <a16:colId xmlns:a16="http://schemas.microsoft.com/office/drawing/2014/main" xmlns="" val="20003"/>
                    </a:ext>
                  </a:extLst>
                </a:gridCol>
              </a:tblGrid>
              <a:tr h="494453">
                <a:tc>
                  <a:txBody>
                    <a:bodyPr/>
                    <a:lstStyle/>
                    <a:p>
                      <a:pPr algn="ctr"/>
                      <a:r>
                        <a:rPr lang="id-ID" sz="2000" i="1" dirty="0">
                          <a:latin typeface="Cambria" panose="02040503050406030204" pitchFamily="18" charset="0"/>
                          <a:ea typeface="Cambria" panose="02040503050406030204" pitchFamily="18" charset="0"/>
                        </a:rPr>
                        <a:t>Subnet Mask</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Nilai CIDR</a:t>
                      </a:r>
                    </a:p>
                  </a:txBody>
                  <a:tcPr marL="121920" marR="121920" marT="60960" marB="60960"/>
                </a:tc>
                <a:tc>
                  <a:txBody>
                    <a:bodyPr/>
                    <a:lstStyle/>
                    <a:p>
                      <a:pPr algn="ctr"/>
                      <a:r>
                        <a:rPr lang="id-ID" sz="2000" i="1" dirty="0">
                          <a:latin typeface="Cambria" panose="02040503050406030204" pitchFamily="18" charset="0"/>
                          <a:ea typeface="Cambria" panose="02040503050406030204" pitchFamily="18" charset="0"/>
                        </a:rPr>
                        <a:t>Subnet Mask</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Nilai</a:t>
                      </a:r>
                      <a:r>
                        <a:rPr lang="id-ID" sz="2000" baseline="0" dirty="0">
                          <a:latin typeface="Cambria" panose="02040503050406030204" pitchFamily="18" charset="0"/>
                          <a:ea typeface="Cambria" panose="02040503050406030204" pitchFamily="18" charset="0"/>
                        </a:rPr>
                        <a:t> CDR</a:t>
                      </a:r>
                      <a:endParaRPr lang="id-ID" sz="2000"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0"/>
                  </a:ext>
                </a:extLst>
              </a:tr>
              <a:tr h="494453">
                <a:tc>
                  <a:txBody>
                    <a:bodyPr/>
                    <a:lstStyle/>
                    <a:p>
                      <a:r>
                        <a:rPr lang="id-ID" sz="2000" dirty="0">
                          <a:latin typeface="Cambria" panose="02040503050406030204" pitchFamily="18" charset="0"/>
                          <a:ea typeface="Cambria" panose="02040503050406030204" pitchFamily="18" charset="0"/>
                        </a:rPr>
                        <a:t>255. 255.128.0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/17</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255. 255.128.0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/24</a:t>
                      </a:r>
                    </a:p>
                  </a:txBody>
                  <a:tcPr marL="121920" marR="121920" marT="60960" marB="60960"/>
                </a:tc>
                <a:extLst>
                  <a:ext uri="{0D108BD9-81ED-4DB2-BD59-A6C34878D82A}">
                    <a16:rowId xmlns:a16="http://schemas.microsoft.com/office/drawing/2014/main" xmlns=""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255. 255.192.0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/18</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255. 255.252.128</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/25</a:t>
                      </a:r>
                    </a:p>
                  </a:txBody>
                  <a:tcPr marL="121920" marR="121920" marT="60960" marB="60960"/>
                </a:tc>
                <a:extLst>
                  <a:ext uri="{0D108BD9-81ED-4DB2-BD59-A6C34878D82A}">
                    <a16:rowId xmlns:a16="http://schemas.microsoft.com/office/drawing/2014/main" xmlns="" val="10002"/>
                  </a:ext>
                </a:extLst>
              </a:tr>
              <a:tr h="494453">
                <a:tc>
                  <a:txBody>
                    <a:bodyPr/>
                    <a:lstStyle/>
                    <a:p>
                      <a:r>
                        <a:rPr lang="id-ID" sz="2000" dirty="0">
                          <a:latin typeface="Cambria" panose="02040503050406030204" pitchFamily="18" charset="0"/>
                          <a:ea typeface="Cambria" panose="02040503050406030204" pitchFamily="18" charset="0"/>
                        </a:rPr>
                        <a:t>255. 255.224.0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/19</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255. 255.252.192</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/26</a:t>
                      </a:r>
                    </a:p>
                  </a:txBody>
                  <a:tcPr marL="121920" marR="121920" marT="60960" marB="60960"/>
                </a:tc>
                <a:extLst>
                  <a:ext uri="{0D108BD9-81ED-4DB2-BD59-A6C34878D82A}">
                    <a16:rowId xmlns:a16="http://schemas.microsoft.com/office/drawing/2014/main" xmlns="" val="10003"/>
                  </a:ext>
                </a:extLst>
              </a:tr>
              <a:tr h="494453">
                <a:tc>
                  <a:txBody>
                    <a:bodyPr/>
                    <a:lstStyle/>
                    <a:p>
                      <a:r>
                        <a:rPr lang="id-ID" sz="2000" dirty="0">
                          <a:latin typeface="Cambria" panose="02040503050406030204" pitchFamily="18" charset="0"/>
                          <a:ea typeface="Cambria" panose="02040503050406030204" pitchFamily="18" charset="0"/>
                        </a:rPr>
                        <a:t>255. 255.240.0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/20</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255. 255.252.224</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/27</a:t>
                      </a:r>
                    </a:p>
                  </a:txBody>
                  <a:tcPr marL="121920" marR="121920" marT="60960" marB="60960"/>
                </a:tc>
                <a:extLst>
                  <a:ext uri="{0D108BD9-81ED-4DB2-BD59-A6C34878D82A}">
                    <a16:rowId xmlns:a16="http://schemas.microsoft.com/office/drawing/2014/main" xmlns="" val="10004"/>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255. 255.248.0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/21</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255. 255.252.240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/28</a:t>
                      </a:r>
                    </a:p>
                  </a:txBody>
                  <a:tcPr marL="121920" marR="121920" marT="60960" marB="60960"/>
                </a:tc>
                <a:extLst>
                  <a:ext uri="{0D108BD9-81ED-4DB2-BD59-A6C34878D82A}">
                    <a16:rowId xmlns:a16="http://schemas.microsoft.com/office/drawing/2014/main" xmlns="" val="10005"/>
                  </a:ext>
                </a:extLst>
              </a:tr>
              <a:tr h="494453">
                <a:tc>
                  <a:txBody>
                    <a:bodyPr/>
                    <a:lstStyle/>
                    <a:p>
                      <a:r>
                        <a:rPr lang="id-ID" sz="2000" dirty="0">
                          <a:latin typeface="Cambria" panose="02040503050406030204" pitchFamily="18" charset="0"/>
                          <a:ea typeface="Cambria" panose="02040503050406030204" pitchFamily="18" charset="0"/>
                        </a:rPr>
                        <a:t>255.255.252.0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/22</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255. 255.252.248</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/29</a:t>
                      </a:r>
                    </a:p>
                  </a:txBody>
                  <a:tcPr marL="121920" marR="121920" marT="60960" marB="60960"/>
                </a:tc>
                <a:extLst>
                  <a:ext uri="{0D108BD9-81ED-4DB2-BD59-A6C34878D82A}">
                    <a16:rowId xmlns:a16="http://schemas.microsoft.com/office/drawing/2014/main" xmlns="" val="10006"/>
                  </a:ext>
                </a:extLst>
              </a:tr>
              <a:tr h="494453">
                <a:tc>
                  <a:txBody>
                    <a:bodyPr/>
                    <a:lstStyle/>
                    <a:p>
                      <a:r>
                        <a:rPr lang="id-ID" sz="2000" dirty="0">
                          <a:latin typeface="Cambria" panose="02040503050406030204" pitchFamily="18" charset="0"/>
                          <a:ea typeface="Cambria" panose="02040503050406030204" pitchFamily="18" charset="0"/>
                        </a:rPr>
                        <a:t>255.255.254.0</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/23</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255. 255.252.252</a:t>
                      </a: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/30</a:t>
                      </a:r>
                    </a:p>
                  </a:txBody>
                  <a:tcPr marL="121920" marR="121920" marT="60960" marB="60960"/>
                </a:tc>
                <a:extLst>
                  <a:ext uri="{0D108BD9-81ED-4DB2-BD59-A6C34878D82A}">
                    <a16:rowId xmlns:a16="http://schemas.microsoft.com/office/drawing/2014/main" xmlns="" val="10007"/>
                  </a:ext>
                </a:extLst>
              </a:tr>
            </a:tbl>
          </a:graphicData>
        </a:graphic>
      </p:graphicFrame>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782169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180368" y="1213320"/>
            <a:ext cx="9941121" cy="6204893"/>
            <a:chOff x="1265984" y="1603523"/>
            <a:chExt cx="9941121" cy="6204893"/>
          </a:xfrm>
        </p:grpSpPr>
        <p:sp>
          <p:nvSpPr>
            <p:cNvPr id="13" name="Google Shape;1616;p72"/>
            <p:cNvSpPr/>
            <p:nvPr/>
          </p:nvSpPr>
          <p:spPr>
            <a:xfrm rot="13959577">
              <a:off x="320686" y="3840175"/>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42;p70"/>
            <p:cNvSpPr/>
            <p:nvPr/>
          </p:nvSpPr>
          <p:spPr>
            <a:xfrm>
              <a:off x="4549808" y="1603523"/>
              <a:ext cx="2825685" cy="2492449"/>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43;p70"/>
            <p:cNvSpPr/>
            <p:nvPr/>
          </p:nvSpPr>
          <p:spPr>
            <a:xfrm rot="17708491">
              <a:off x="6619107" y="2917090"/>
              <a:ext cx="4597529" cy="4578466"/>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EFC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Rectangle 3"/>
          <p:cNvSpPr/>
          <p:nvPr/>
        </p:nvSpPr>
        <p:spPr>
          <a:xfrm>
            <a:off x="1802133" y="819835"/>
            <a:ext cx="8572500" cy="400110"/>
          </a:xfrm>
          <a:prstGeom prst="rect">
            <a:avLst/>
          </a:prstGeom>
        </p:spPr>
        <p:txBody>
          <a:bodyPr wrap="square">
            <a:spAutoFit/>
          </a:bodyPr>
          <a:lstStyle/>
          <a:p>
            <a:pPr algn="just"/>
            <a:r>
              <a:rPr lang="en-US" sz="2000" dirty="0" err="1">
                <a:latin typeface="Cambria" panose="02040503050406030204" pitchFamily="18" charset="0"/>
                <a:ea typeface="Cambria" panose="02040503050406030204" pitchFamily="18" charset="0"/>
              </a:rPr>
              <a:t>Menurut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penggunaannya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tipe</a:t>
            </a:r>
            <a:r>
              <a:rPr lang="en-US" sz="2000" dirty="0">
                <a:latin typeface="Cambria" panose="02040503050406030204" pitchFamily="18" charset="0"/>
                <a:ea typeface="Cambria" panose="02040503050406030204" pitchFamily="18" charset="0"/>
              </a:rPr>
              <a:t> IP</a:t>
            </a:r>
            <a:r>
              <a:rPr lang="id-ID"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yaitu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berikut.</a:t>
            </a:r>
            <a:endParaRPr lang="id-ID" sz="2000" dirty="0">
              <a:latin typeface="Cambria" panose="02040503050406030204" pitchFamily="18" charset="0"/>
              <a:ea typeface="Cambria" panose="02040503050406030204" pitchFamily="18" charset="0"/>
            </a:endParaRPr>
          </a:p>
        </p:txBody>
      </p:sp>
      <p:grpSp>
        <p:nvGrpSpPr>
          <p:cNvPr id="12" name="Group 11"/>
          <p:cNvGrpSpPr/>
          <p:nvPr/>
        </p:nvGrpSpPr>
        <p:grpSpPr>
          <a:xfrm>
            <a:off x="1962696" y="1929308"/>
            <a:ext cx="8241208" cy="3798392"/>
            <a:chOff x="1949996" y="1853108"/>
            <a:chExt cx="8241208" cy="3798392"/>
          </a:xfrm>
        </p:grpSpPr>
        <p:sp>
          <p:nvSpPr>
            <p:cNvPr id="6" name="Rounded Rectangle 5"/>
            <p:cNvSpPr/>
            <p:nvPr/>
          </p:nvSpPr>
          <p:spPr>
            <a:xfrm>
              <a:off x="1949996" y="1885384"/>
              <a:ext cx="3961308" cy="3766116"/>
            </a:xfrm>
            <a:prstGeom prst="roundRect">
              <a:avLst/>
            </a:prstGeom>
            <a:solidFill>
              <a:schemeClr val="accent6">
                <a:lumMod val="20000"/>
                <a:lumOff val="80000"/>
              </a:schemeClr>
            </a:solidFill>
            <a:ln w="57150">
              <a:solidFill>
                <a:schemeClr val="accent6">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8" name="Rectangle 7"/>
            <p:cNvSpPr/>
            <p:nvPr/>
          </p:nvSpPr>
          <p:spPr>
            <a:xfrm>
              <a:off x="2581275" y="2103102"/>
              <a:ext cx="2698750" cy="2000548"/>
            </a:xfrm>
            <a:prstGeom prst="rect">
              <a:avLst/>
            </a:prstGeom>
          </p:spPr>
          <p:txBody>
            <a:bodyPr wrap="square">
              <a:spAutoFit/>
            </a:bodyPr>
            <a:lstStyle/>
            <a:p>
              <a:pPr algn="ctr"/>
              <a:r>
                <a:rPr lang="en-US" sz="2400" b="1" dirty="0">
                  <a:latin typeface="Cambria" panose="02040503050406030204" pitchFamily="18" charset="0"/>
                  <a:ea typeface="Cambria" panose="02040503050406030204" pitchFamily="18" charset="0"/>
                </a:rPr>
                <a:t>IP </a:t>
              </a:r>
              <a:r>
                <a:rPr lang="en-US" sz="2400" b="1" dirty="0" err="1" smtClean="0">
                  <a:latin typeface="Cambria" panose="02040503050406030204" pitchFamily="18" charset="0"/>
                  <a:ea typeface="Cambria" panose="02040503050406030204" pitchFamily="18" charset="0"/>
                </a:rPr>
                <a:t>Publik</a:t>
              </a:r>
              <a:endParaRPr lang="en-US" sz="2400" b="1" dirty="0">
                <a:latin typeface="Cambria" panose="02040503050406030204" pitchFamily="18" charset="0"/>
                <a:ea typeface="Cambria" panose="02040503050406030204" pitchFamily="18" charset="0"/>
              </a:endParaRPr>
            </a:p>
            <a:p>
              <a:pPr algn="ctr"/>
              <a:endParaRPr lang="en-US" sz="2000" b="1"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IP </a:t>
              </a:r>
              <a:r>
                <a:rPr lang="en-US" sz="2000" dirty="0" err="1">
                  <a:latin typeface="Cambria" panose="02040503050406030204" pitchFamily="18" charset="0"/>
                  <a:ea typeface="Cambria" panose="02040503050406030204" pitchFamily="18" charset="0"/>
                </a:rPr>
                <a:t>publik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IP yang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internet</a:t>
              </a:r>
              <a:r>
                <a:rPr lang="id-ID" sz="20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di </a:t>
              </a:r>
              <a:r>
                <a:rPr lang="en-US" sz="2000" dirty="0" err="1">
                  <a:latin typeface="Cambria" panose="02040503050406030204" pitchFamily="18" charset="0"/>
                  <a:ea typeface="Cambria" panose="02040503050406030204" pitchFamily="18" charset="0"/>
                </a:rPr>
                <a:t>seluruh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dunia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1" name="Rounded Rectangle 10"/>
            <p:cNvSpPr/>
            <p:nvPr/>
          </p:nvSpPr>
          <p:spPr>
            <a:xfrm>
              <a:off x="6229896" y="1853108"/>
              <a:ext cx="3961308" cy="3798392"/>
            </a:xfrm>
            <a:prstGeom prst="roundRect">
              <a:avLst/>
            </a:prstGeom>
            <a:solidFill>
              <a:schemeClr val="accent6">
                <a:lumMod val="20000"/>
                <a:lumOff val="80000"/>
              </a:schemeClr>
            </a:solidFill>
            <a:ln w="57150">
              <a:solidFill>
                <a:schemeClr val="accent6">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9" name="Rectangle 8"/>
            <p:cNvSpPr/>
            <p:nvPr/>
          </p:nvSpPr>
          <p:spPr>
            <a:xfrm>
              <a:off x="6477000" y="2103102"/>
              <a:ext cx="3467100" cy="3231654"/>
            </a:xfrm>
            <a:prstGeom prst="rect">
              <a:avLst/>
            </a:prstGeom>
          </p:spPr>
          <p:txBody>
            <a:bodyPr wrap="square">
              <a:spAutoFit/>
            </a:bodyPr>
            <a:lstStyle/>
            <a:p>
              <a:pPr algn="ctr"/>
              <a:r>
                <a:rPr lang="id-ID" sz="2400" b="1" dirty="0">
                  <a:latin typeface="Cambria" panose="02040503050406030204" pitchFamily="18" charset="0"/>
                  <a:ea typeface="Cambria" panose="02040503050406030204" pitchFamily="18" charset="0"/>
                </a:rPr>
                <a:t>IP</a:t>
              </a:r>
              <a:r>
                <a:rPr lang="id-ID" sz="2000" b="1" dirty="0">
                  <a:latin typeface="Cambria" panose="02040503050406030204" pitchFamily="18" charset="0"/>
                  <a:ea typeface="Cambria" panose="02040503050406030204" pitchFamily="18" charset="0"/>
                </a:rPr>
                <a:t> </a:t>
              </a:r>
              <a:r>
                <a:rPr lang="id-ID" sz="2400" b="1" dirty="0">
                  <a:latin typeface="Cambria" panose="02040503050406030204" pitchFamily="18" charset="0"/>
                  <a:ea typeface="Cambria" panose="02040503050406030204" pitchFamily="18" charset="0"/>
                </a:rPr>
                <a:t>Priva</a:t>
              </a:r>
              <a:r>
                <a:rPr lang="en-US" sz="2400" b="1" dirty="0">
                  <a:latin typeface="Cambria" panose="02040503050406030204" pitchFamily="18" charset="0"/>
                  <a:ea typeface="Cambria" panose="02040503050406030204" pitchFamily="18" charset="0"/>
                </a:rPr>
                <a:t>t</a:t>
              </a:r>
            </a:p>
            <a:p>
              <a:pPr algn="ctr"/>
              <a:endParaRPr lang="en-US" sz="2000" b="1" dirty="0">
                <a:latin typeface="Cambria" panose="02040503050406030204" pitchFamily="18" charset="0"/>
                <a:ea typeface="Cambria" panose="02040503050406030204" pitchFamily="18" charset="0"/>
              </a:endParaRPr>
            </a:p>
            <a:p>
              <a:pPr algn="ctr"/>
              <a:r>
                <a:rPr lang="en-US" sz="2000" dirty="0">
                  <a:latin typeface="Cambria" panose="02040503050406030204" pitchFamily="18" charset="0"/>
                  <a:ea typeface="Cambria" panose="02040503050406030204" pitchFamily="18" charset="0"/>
                </a:rPr>
                <a:t>IP </a:t>
              </a:r>
              <a:r>
                <a:rPr lang="en-US" sz="2000" dirty="0" err="1">
                  <a:latin typeface="Cambria" panose="02040503050406030204" pitchFamily="18" charset="0"/>
                  <a:ea typeface="Cambria" panose="02040503050406030204" pitchFamily="18" charset="0"/>
                </a:rPr>
                <a:t>privat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tidak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dalam </a:t>
              </a:r>
              <a:r>
                <a:rPr lang="en-US" sz="2000" dirty="0" err="1">
                  <a:latin typeface="Cambria" panose="02040503050406030204" pitchFamily="18" charset="0"/>
                  <a:ea typeface="Cambria" panose="02040503050406030204" pitchFamily="18" charset="0"/>
                </a:rPr>
                <a:t>penomoran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alamat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karena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 untuk </a:t>
              </a:r>
              <a:r>
                <a:rPr lang="en-US" sz="2000" dirty="0" err="1">
                  <a:latin typeface="Cambria" panose="02040503050406030204" pitchFamily="18" charset="0"/>
                  <a:ea typeface="Cambria" panose="02040503050406030204" pitchFamily="18" charset="0"/>
                </a:rPr>
                <a:t>penggunaan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lokal</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mencakup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tiga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segmen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terakhir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dari</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untuk internet.</a:t>
              </a: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19360492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171404" y="1000068"/>
            <a:ext cx="9833957" cy="960107"/>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err="1">
                <a:latin typeface="Cambria" panose="02040503050406030204" pitchFamily="18" charset="0"/>
                <a:ea typeface="Cambria" panose="02040503050406030204" pitchFamily="18" charset="0"/>
              </a:rPr>
              <a:t>Daftar</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dicadangkan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privat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dilihat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pada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tabel</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berikut</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9131039"/>
              </p:ext>
            </p:extLst>
          </p:nvPr>
        </p:nvGraphicFramePr>
        <p:xfrm>
          <a:off x="1171404" y="2307260"/>
          <a:ext cx="9833957" cy="3562772"/>
        </p:xfrm>
        <a:graphic>
          <a:graphicData uri="http://schemas.openxmlformats.org/drawingml/2006/table">
            <a:tbl>
              <a:tblPr firstRow="1" bandRow="1">
                <a:tableStyleId>{E8B1032C-EA38-4F05-BA0D-38AFFFC7BED3}</a:tableStyleId>
              </a:tblPr>
              <a:tblGrid>
                <a:gridCol w="1974410">
                  <a:extLst>
                    <a:ext uri="{9D8B030D-6E8A-4147-A177-3AD203B41FA5}">
                      <a16:colId xmlns:a16="http://schemas.microsoft.com/office/drawing/2014/main" xmlns="" val="20000"/>
                    </a:ext>
                  </a:extLst>
                </a:gridCol>
                <a:gridCol w="4646825">
                  <a:extLst>
                    <a:ext uri="{9D8B030D-6E8A-4147-A177-3AD203B41FA5}">
                      <a16:colId xmlns:a16="http://schemas.microsoft.com/office/drawing/2014/main" xmlns="" val="20001"/>
                    </a:ext>
                  </a:extLst>
                </a:gridCol>
                <a:gridCol w="3212722">
                  <a:extLst>
                    <a:ext uri="{9D8B030D-6E8A-4147-A177-3AD203B41FA5}">
                      <a16:colId xmlns:a16="http://schemas.microsoft.com/office/drawing/2014/main" xmlns="" val="20002"/>
                    </a:ext>
                  </a:extLst>
                </a:gridCol>
              </a:tblGrid>
              <a:tr h="494453">
                <a:tc>
                  <a:txBody>
                    <a:bodyPr/>
                    <a:lstStyle/>
                    <a:p>
                      <a:pPr algn="ctr"/>
                      <a:r>
                        <a:rPr lang="id-ID" sz="2000" dirty="0">
                          <a:latin typeface="Cambria" panose="02040503050406030204" pitchFamily="18" charset="0"/>
                          <a:ea typeface="Cambria" panose="02040503050406030204" pitchFamily="18" charset="0"/>
                        </a:rPr>
                        <a:t>Blok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Rentang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Jumlah </a:t>
                      </a:r>
                      <a:r>
                        <a:rPr lang="id-ID" sz="2000" i="1" dirty="0">
                          <a:latin typeface="Cambria" panose="02040503050406030204" pitchFamily="18" charset="0"/>
                          <a:ea typeface="Cambria" panose="02040503050406030204" pitchFamily="18" charset="0"/>
                        </a:rPr>
                        <a:t>Host</a:t>
                      </a:r>
                      <a:endParaRPr lang="id-ID" sz="2000" b="1"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0"/>
                  </a:ext>
                </a:extLst>
              </a:tr>
              <a:tr h="494453">
                <a:tc>
                  <a:txBody>
                    <a:bodyPr/>
                    <a:lstStyle/>
                    <a:p>
                      <a:r>
                        <a:rPr lang="id-ID" sz="2000" dirty="0">
                          <a:latin typeface="Cambria" panose="02040503050406030204" pitchFamily="18" charset="0"/>
                          <a:ea typeface="Cambria" panose="02040503050406030204" pitchFamily="18" charset="0"/>
                        </a:rPr>
                        <a:t>0.0.0.0/8</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0.0.0.0.1 sampai dengan 0.255.255.254</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16.777.214</a:t>
                      </a:r>
                    </a:p>
                  </a:txBody>
                  <a:tcPr marL="121920" marR="121920" marT="60960" marB="60960"/>
                </a:tc>
                <a:extLst>
                  <a:ext uri="{0D108BD9-81ED-4DB2-BD59-A6C34878D82A}">
                    <a16:rowId xmlns:a16="http://schemas.microsoft.com/office/drawing/2014/main" xmlns="" val="10001"/>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10.0.0.0/8</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10.0.0.1 sampai dengan 10.255.255.254</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16.777.214</a:t>
                      </a:r>
                    </a:p>
                  </a:txBody>
                  <a:tcPr marL="121920" marR="121920" marT="60960" marB="60960"/>
                </a:tc>
                <a:extLst>
                  <a:ext uri="{0D108BD9-81ED-4DB2-BD59-A6C34878D82A}">
                    <a16:rowId xmlns:a16="http://schemas.microsoft.com/office/drawing/2014/main" xmlns="" val="10002"/>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127.0.0.0/8</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127.0.0.1 sampai dengan 127.255.255.254</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16.777.214</a:t>
                      </a:r>
                    </a:p>
                  </a:txBody>
                  <a:tcPr marL="121920" marR="121920" marT="60960" marB="60960"/>
                </a:tc>
                <a:extLst>
                  <a:ext uri="{0D108BD9-81ED-4DB2-BD59-A6C34878D82A}">
                    <a16:rowId xmlns:a16="http://schemas.microsoft.com/office/drawing/2014/main" xmlns="" val="10003"/>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172.16.0.0/12</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172.16.0.1 sampai dengan 172.31.255.254</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1.048.574 (</a:t>
                      </a:r>
                      <a:r>
                        <a:rPr lang="id-ID" sz="2000" i="1" dirty="0">
                          <a:latin typeface="Cambria" panose="02040503050406030204" pitchFamily="18" charset="0"/>
                          <a:ea typeface="Cambria" panose="02040503050406030204" pitchFamily="18" charset="0"/>
                        </a:rPr>
                        <a:t>private</a:t>
                      </a:r>
                      <a:r>
                        <a:rPr lang="en-US" sz="2000" baseline="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internet)</a:t>
                      </a:r>
                    </a:p>
                  </a:txBody>
                  <a:tcPr marL="121920" marR="121920" marT="60960" marB="60960"/>
                </a:tc>
                <a:extLst>
                  <a:ext uri="{0D108BD9-81ED-4DB2-BD59-A6C34878D82A}">
                    <a16:rowId xmlns:a16="http://schemas.microsoft.com/office/drawing/2014/main" xmlns="" val="10004"/>
                  </a:ext>
                </a:extLst>
              </a:tr>
              <a:tr h="494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192.0.2.0/24</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192.0.2.1 sampai dengan 192.0.2.254</a:t>
                      </a:r>
                    </a:p>
                  </a:txBody>
                  <a:tcPr marL="121920" marR="121920" marT="60960" marB="60960"/>
                </a:tc>
                <a:tc>
                  <a:txBody>
                    <a:bodyPr/>
                    <a:lstStyle/>
                    <a:p>
                      <a:r>
                        <a:rPr lang="id-ID" sz="2000" dirty="0">
                          <a:latin typeface="Cambria" panose="02040503050406030204" pitchFamily="18" charset="0"/>
                          <a:ea typeface="Cambria" panose="02040503050406030204" pitchFamily="18" charset="0"/>
                        </a:rPr>
                        <a:t>254</a:t>
                      </a:r>
                    </a:p>
                  </a:txBody>
                  <a:tcPr marL="121920" marR="121920" marT="60960" marB="60960"/>
                </a:tc>
                <a:extLst>
                  <a:ext uri="{0D108BD9-81ED-4DB2-BD59-A6C34878D82A}">
                    <a16:rowId xmlns:a16="http://schemas.microsoft.com/office/drawing/2014/main" xmlns="" val="10005"/>
                  </a:ext>
                </a:extLst>
              </a:tr>
            </a:tbl>
          </a:graphicData>
        </a:graphic>
      </p:graphicFrame>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4486830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23377605"/>
              </p:ext>
            </p:extLst>
          </p:nvPr>
        </p:nvGraphicFramePr>
        <p:xfrm>
          <a:off x="1171403" y="1028734"/>
          <a:ext cx="9833958" cy="2201333"/>
        </p:xfrm>
        <a:graphic>
          <a:graphicData uri="http://schemas.openxmlformats.org/drawingml/2006/table">
            <a:tbl>
              <a:tblPr firstRow="1" bandRow="1">
                <a:tableStyleId>{E8B1032C-EA38-4F05-BA0D-38AFFFC7BED3}</a:tableStyleId>
              </a:tblPr>
              <a:tblGrid>
                <a:gridCol w="2202514">
                  <a:extLst>
                    <a:ext uri="{9D8B030D-6E8A-4147-A177-3AD203B41FA5}">
                      <a16:colId xmlns:a16="http://schemas.microsoft.com/office/drawing/2014/main" xmlns="" val="20000"/>
                    </a:ext>
                  </a:extLst>
                </a:gridCol>
                <a:gridCol w="5324264">
                  <a:extLst>
                    <a:ext uri="{9D8B030D-6E8A-4147-A177-3AD203B41FA5}">
                      <a16:colId xmlns:a16="http://schemas.microsoft.com/office/drawing/2014/main" xmlns="" val="20001"/>
                    </a:ext>
                  </a:extLst>
                </a:gridCol>
                <a:gridCol w="2307180">
                  <a:extLst>
                    <a:ext uri="{9D8B030D-6E8A-4147-A177-3AD203B41FA5}">
                      <a16:colId xmlns:a16="http://schemas.microsoft.com/office/drawing/2014/main" xmlns="" val="20002"/>
                    </a:ext>
                  </a:extLst>
                </a:gridCol>
              </a:tblGrid>
              <a:tr h="494453">
                <a:tc>
                  <a:txBody>
                    <a:bodyPr/>
                    <a:lstStyle/>
                    <a:p>
                      <a:pPr algn="ctr"/>
                      <a:r>
                        <a:rPr lang="id-ID" sz="2000" dirty="0">
                          <a:latin typeface="Cambria" panose="02040503050406030204" pitchFamily="18" charset="0"/>
                          <a:ea typeface="Cambria" panose="02040503050406030204" pitchFamily="18" charset="0"/>
                        </a:rPr>
                        <a:t>Blok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Rentang Alamat</a:t>
                      </a:r>
                      <a:endParaRPr lang="id-ID" sz="2000" i="0" dirty="0">
                        <a:latin typeface="Cambria" panose="02040503050406030204" pitchFamily="18" charset="0"/>
                        <a:ea typeface="Cambria" panose="02040503050406030204" pitchFamily="18" charset="0"/>
                      </a:endParaRPr>
                    </a:p>
                  </a:txBody>
                  <a:tcPr marL="121920" marR="121920" marT="60960" marB="60960"/>
                </a:tc>
                <a:tc>
                  <a:txBody>
                    <a:bodyPr/>
                    <a:lstStyle/>
                    <a:p>
                      <a:pPr algn="ctr"/>
                      <a:r>
                        <a:rPr lang="id-ID" sz="2000" dirty="0">
                          <a:latin typeface="Cambria" panose="02040503050406030204" pitchFamily="18" charset="0"/>
                          <a:ea typeface="Cambria" panose="02040503050406030204" pitchFamily="18" charset="0"/>
                        </a:rPr>
                        <a:t>Jumlah </a:t>
                      </a:r>
                      <a:r>
                        <a:rPr lang="id-ID" sz="2000" i="1" dirty="0">
                          <a:latin typeface="Cambria" panose="02040503050406030204" pitchFamily="18" charset="0"/>
                          <a:ea typeface="Cambria" panose="02040503050406030204" pitchFamily="18" charset="0"/>
                        </a:rPr>
                        <a:t>Host</a:t>
                      </a:r>
                      <a:endParaRPr lang="id-ID" sz="2000" b="1" i="1" dirty="0">
                        <a:latin typeface="Cambria" panose="02040503050406030204" pitchFamily="18" charset="0"/>
                        <a:ea typeface="Cambria" panose="02040503050406030204" pitchFamily="18" charset="0"/>
                      </a:endParaRPr>
                    </a:p>
                  </a:txBody>
                  <a:tcPr marL="121920" marR="121920" marT="60960" marB="60960"/>
                </a:tc>
                <a:extLst>
                  <a:ext uri="{0D108BD9-81ED-4DB2-BD59-A6C34878D82A}">
                    <a16:rowId xmlns:a16="http://schemas.microsoft.com/office/drawing/2014/main" xmlns="" val="10000"/>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192.168.2.0.0/16</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192.168.0.1 sampai dengan 192.168.255.254</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65.534 (</a:t>
                      </a:r>
                      <a:r>
                        <a:rPr lang="id-ID" sz="2000" i="1" dirty="0">
                          <a:latin typeface="Cambria" panose="02040503050406030204" pitchFamily="18" charset="0"/>
                          <a:ea typeface="Cambria" panose="02040503050406030204" pitchFamily="18" charset="0"/>
                        </a:rPr>
                        <a:t>private</a:t>
                      </a:r>
                      <a:r>
                        <a:rPr lang="id-ID" sz="2000" dirty="0">
                          <a:latin typeface="Cambria" panose="02040503050406030204" pitchFamily="18" charset="0"/>
                          <a:ea typeface="Cambria" panose="02040503050406030204" pitchFamily="18" charset="0"/>
                        </a:rPr>
                        <a:t> internet)</a:t>
                      </a:r>
                    </a:p>
                  </a:txBody>
                  <a:tcPr marL="121920" marR="121920" marT="60960" marB="60960"/>
                </a:tc>
                <a:extLst>
                  <a:ext uri="{0D108BD9-81ED-4DB2-BD59-A6C34878D82A}">
                    <a16:rowId xmlns:a16="http://schemas.microsoft.com/office/drawing/2014/main" xmlns="" val="10001"/>
                  </a:ext>
                </a:extLst>
              </a:tr>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169.254.2.0.0/16</a:t>
                      </a:r>
                    </a:p>
                  </a:txBody>
                  <a:tcPr marL="121920" marR="121920" marT="60960" marB="60960"/>
                </a:tc>
                <a:tc>
                  <a:txBody>
                    <a:bodyPr/>
                    <a:lstStyle/>
                    <a:p>
                      <a:pPr algn="l"/>
                      <a:r>
                        <a:rPr lang="id-ID" sz="2000" dirty="0">
                          <a:latin typeface="Cambria" panose="02040503050406030204" pitchFamily="18" charset="0"/>
                          <a:ea typeface="Cambria" panose="02040503050406030204" pitchFamily="18" charset="0"/>
                        </a:rPr>
                        <a:t>169.254.0.1 sampai dengan 169.254.255.254 </a:t>
                      </a: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dirty="0">
                          <a:latin typeface="Cambria" panose="02040503050406030204" pitchFamily="18" charset="0"/>
                          <a:ea typeface="Cambria" panose="02040503050406030204" pitchFamily="18" charset="0"/>
                        </a:rPr>
                        <a:t>65.534</a:t>
                      </a:r>
                    </a:p>
                  </a:txBody>
                  <a:tcPr marL="121920" marR="121920" marT="60960" marB="60960"/>
                </a:tc>
                <a:extLst>
                  <a:ext uri="{0D108BD9-81ED-4DB2-BD59-A6C34878D82A}">
                    <a16:rowId xmlns:a16="http://schemas.microsoft.com/office/drawing/2014/main" xmlns="" val="10002"/>
                  </a:ext>
                </a:extLst>
              </a:tr>
            </a:tbl>
          </a:graphicData>
        </a:graphic>
      </p:graphicFrame>
      <p:sp>
        <p:nvSpPr>
          <p:cNvPr id="4" name="Rounded Rectangle 3"/>
          <p:cNvSpPr/>
          <p:nvPr/>
        </p:nvSpPr>
        <p:spPr>
          <a:xfrm>
            <a:off x="1171403" y="3599880"/>
            <a:ext cx="9833958" cy="1123712"/>
          </a:xfrm>
          <a:prstGeom prst="roundRect">
            <a:avLst>
              <a:gd name="adj" fmla="val 50000"/>
            </a:avLst>
          </a:prstGeom>
          <a:solidFill>
            <a:schemeClr val="accent1">
              <a:lumMod val="20000"/>
              <a:lumOff val="80000"/>
            </a:schemeClr>
          </a:solidFill>
        </p:spPr>
        <p:txBody>
          <a:bodyPr wrap="square" anchor="ctr">
            <a:spAutoFit/>
          </a:bodyPr>
          <a:lstStyle/>
          <a:p>
            <a:pPr algn="ctr"/>
            <a:r>
              <a:rPr lang="id-ID" sz="2000" dirty="0">
                <a:latin typeface="Cambria" panose="02040503050406030204" pitchFamily="18" charset="0"/>
                <a:ea typeface="Cambria" panose="02040503050406030204" pitchFamily="18" charset="0"/>
              </a:rPr>
              <a:t>D</a:t>
            </a:r>
            <a:r>
              <a:rPr lang="en-US" sz="2000" dirty="0" err="1">
                <a:latin typeface="Cambria" panose="02040503050406030204" pitchFamily="18" charset="0"/>
                <a:ea typeface="Cambria" panose="02040503050406030204" pitchFamily="18" charset="0"/>
              </a:rPr>
              <a:t>iketahui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bahwa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semua</a:t>
            </a:r>
            <a:r>
              <a:rPr lang="en-US" sz="2000" dirty="0">
                <a:latin typeface="Cambria" panose="02040503050406030204" pitchFamily="18" charset="0"/>
                <a:ea typeface="Cambria" panose="02040503050406030204" pitchFamily="18" charset="0"/>
              </a:rPr>
              <a:t> range </a:t>
            </a:r>
            <a:r>
              <a:rPr lang="en-US" sz="2000" dirty="0" err="1">
                <a:latin typeface="Cambria" panose="02040503050406030204" pitchFamily="18" charset="0"/>
                <a:ea typeface="Cambria" panose="02040503050406030204" pitchFamily="18" charset="0"/>
              </a:rPr>
              <a:t>pengalamatan</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kelas</a:t>
            </a:r>
            <a:r>
              <a:rPr lang="en-US" sz="2000" dirty="0">
                <a:latin typeface="Cambria" panose="02040503050406030204" pitchFamily="18" charset="0"/>
                <a:ea typeface="Cambria" panose="02040503050406030204" pitchFamily="18" charset="0"/>
              </a:rPr>
              <a:t> D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E juga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untuk</a:t>
            </a:r>
            <a:r>
              <a:rPr lang="en-US" sz="2000" dirty="0">
                <a:latin typeface="Cambria" panose="02040503050406030204" pitchFamily="18" charset="0"/>
                <a:ea typeface="Cambria" panose="02040503050406030204" pitchFamily="18" charset="0"/>
              </a:rPr>
              <a:t> IP </a:t>
            </a:r>
            <a:r>
              <a:rPr lang="en-US" sz="2000" i="1" dirty="0">
                <a:latin typeface="Cambria" panose="02040503050406030204" pitchFamily="18" charset="0"/>
                <a:ea typeface="Cambria" panose="02040503050406030204" pitchFamily="18" charset="0"/>
              </a:rPr>
              <a:t>address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lokal</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tersebut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tidak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digunakan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IP </a:t>
            </a:r>
            <a:r>
              <a:rPr lang="en-US" sz="2000" dirty="0" err="1">
                <a:latin typeface="Cambria" panose="02040503050406030204" pitchFamily="18" charset="0"/>
                <a:ea typeface="Cambria" panose="02040503050406030204" pitchFamily="18" charset="0"/>
              </a:rPr>
              <a:t>publik</a:t>
            </a:r>
            <a:r>
              <a:rPr lang="en-US" sz="2000" dirty="0">
                <a:latin typeface="Cambria" panose="02040503050406030204" pitchFamily="18" charset="0"/>
                <a:ea typeface="Cambria" panose="02040503050406030204" pitchFamily="18" charset="0"/>
              </a:rPr>
              <a:t> di internet. </a:t>
            </a:r>
            <a:endParaRPr lang="id-ID" sz="2000" dirty="0">
              <a:latin typeface="Cambria" panose="02040503050406030204" pitchFamily="18" charset="0"/>
              <a:ea typeface="Cambria" panose="020405030504060302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875119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Kerjakan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Asah</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Literasimu</a:t>
            </a:r>
            <a:r>
              <a:rPr lang="en-US" sz="5400" b="1" dirty="0">
                <a:solidFill>
                  <a:schemeClr val="bg1"/>
                </a:solidFill>
                <a:ea typeface="Cambria" panose="02040503050406030204" pitchFamily="18" charset="0"/>
              </a:rPr>
              <a:t>! 3</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9452015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Computer technology isometric icon, server room, digital device set, element for design, pc laptop">
            <a:extLst>
              <a:ext uri="{FF2B5EF4-FFF2-40B4-BE49-F238E27FC236}">
                <a16:creationId xmlns:a16="http://schemas.microsoft.com/office/drawing/2014/main" xmlns="" id="{E02E820F-2A3F-2E33-7835-30D2B06BBD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5" t="6317" r="125" b="11425"/>
          <a:stretch/>
        </p:blipFill>
        <p:spPr bwMode="auto">
          <a:xfrm>
            <a:off x="0" y="0"/>
            <a:ext cx="12192000" cy="66865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E</a:t>
            </a:r>
          </a:p>
        </p:txBody>
      </p:sp>
      <p:sp>
        <p:nvSpPr>
          <p:cNvPr id="6" name="TextBox 5"/>
          <p:cNvSpPr txBox="1"/>
          <p:nvPr/>
        </p:nvSpPr>
        <p:spPr>
          <a:xfrm>
            <a:off x="1052248" y="1785775"/>
            <a:ext cx="3576320" cy="1200329"/>
          </a:xfrm>
          <a:prstGeom prst="rect">
            <a:avLst/>
          </a:prstGeom>
          <a:noFill/>
        </p:spPr>
        <p:txBody>
          <a:bodyPr wrap="square" rtlCol="0" anchor="ctr">
            <a:spAutoFit/>
          </a:bodyPr>
          <a:lstStyle/>
          <a:p>
            <a:pPr algn="ctr"/>
            <a:r>
              <a:rPr lang="en-US" sz="3600" b="1" dirty="0" err="1">
                <a:latin typeface="Cambria" panose="02040503050406030204" pitchFamily="18" charset="0"/>
                <a:ea typeface="Cambria" panose="02040503050406030204" pitchFamily="18" charset="0"/>
              </a:rPr>
              <a:t>Topologi</a:t>
            </a:r>
            <a:r>
              <a:rPr lang="id-ID" sz="3600" b="1" dirty="0">
                <a:latin typeface="Cambria" panose="02040503050406030204" pitchFamily="18" charset="0"/>
                <a:ea typeface="Cambria" panose="02040503050406030204" pitchFamily="18" charset="0"/>
              </a:rPr>
              <a:t>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79287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063177" y="573928"/>
            <a:ext cx="8974923" cy="6259488"/>
            <a:chOff x="2063177" y="988715"/>
            <a:chExt cx="8974923" cy="6259488"/>
          </a:xfrm>
        </p:grpSpPr>
        <p:sp>
          <p:nvSpPr>
            <p:cNvPr id="4"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811;p34"/>
            <p:cNvGrpSpPr/>
            <p:nvPr/>
          </p:nvGrpSpPr>
          <p:grpSpPr>
            <a:xfrm>
              <a:off x="2846724" y="1619598"/>
              <a:ext cx="6579571" cy="4950145"/>
              <a:chOff x="1551000" y="452264"/>
              <a:chExt cx="6042000" cy="4545708"/>
            </a:xfrm>
          </p:grpSpPr>
          <p:sp>
            <p:nvSpPr>
              <p:cNvPr id="9" name="Google Shape;1812;p34"/>
              <p:cNvSpPr/>
              <p:nvPr/>
            </p:nvSpPr>
            <p:spPr>
              <a:xfrm>
                <a:off x="1551000" y="4622672"/>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0" name="Google Shape;1813;p34"/>
              <p:cNvGrpSpPr/>
              <p:nvPr/>
            </p:nvGrpSpPr>
            <p:grpSpPr>
              <a:xfrm>
                <a:off x="1705800" y="452264"/>
                <a:ext cx="5732400" cy="4147136"/>
                <a:chOff x="628875" y="452264"/>
                <a:chExt cx="5732400" cy="4147136"/>
              </a:xfrm>
            </p:grpSpPr>
            <p:sp>
              <p:nvSpPr>
                <p:cNvPr id="1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1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13" name="Google Shape;1816;p34"/>
                <p:cNvGrpSpPr/>
                <p:nvPr/>
              </p:nvGrpSpPr>
              <p:grpSpPr>
                <a:xfrm>
                  <a:off x="816950" y="452264"/>
                  <a:ext cx="196200" cy="375250"/>
                  <a:chOff x="816950" y="467150"/>
                  <a:chExt cx="196200" cy="375250"/>
                </a:xfrm>
              </p:grpSpPr>
              <p:sp>
                <p:nvSpPr>
                  <p:cNvPr id="5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4" name="Google Shape;1819;p34"/>
                <p:cNvGrpSpPr/>
                <p:nvPr/>
              </p:nvGrpSpPr>
              <p:grpSpPr>
                <a:xfrm>
                  <a:off x="1244763" y="452264"/>
                  <a:ext cx="196200" cy="375250"/>
                  <a:chOff x="816950" y="467150"/>
                  <a:chExt cx="196200" cy="375250"/>
                </a:xfrm>
              </p:grpSpPr>
              <p:sp>
                <p:nvSpPr>
                  <p:cNvPr id="4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5" name="Google Shape;1822;p34"/>
                <p:cNvGrpSpPr/>
                <p:nvPr/>
              </p:nvGrpSpPr>
              <p:grpSpPr>
                <a:xfrm>
                  <a:off x="1672575" y="452264"/>
                  <a:ext cx="196200" cy="375250"/>
                  <a:chOff x="816950" y="467150"/>
                  <a:chExt cx="196200" cy="375250"/>
                </a:xfrm>
              </p:grpSpPr>
              <p:sp>
                <p:nvSpPr>
                  <p:cNvPr id="4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6" name="Google Shape;1825;p34"/>
                <p:cNvGrpSpPr/>
                <p:nvPr/>
              </p:nvGrpSpPr>
              <p:grpSpPr>
                <a:xfrm>
                  <a:off x="2100388" y="452264"/>
                  <a:ext cx="196200" cy="375250"/>
                  <a:chOff x="816950" y="467150"/>
                  <a:chExt cx="196200" cy="375250"/>
                </a:xfrm>
              </p:grpSpPr>
              <p:sp>
                <p:nvSpPr>
                  <p:cNvPr id="4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7" name="Google Shape;1828;p34"/>
                <p:cNvGrpSpPr/>
                <p:nvPr/>
              </p:nvGrpSpPr>
              <p:grpSpPr>
                <a:xfrm>
                  <a:off x="2528200" y="452264"/>
                  <a:ext cx="196200" cy="375250"/>
                  <a:chOff x="816950" y="467150"/>
                  <a:chExt cx="196200" cy="375250"/>
                </a:xfrm>
              </p:grpSpPr>
              <p:sp>
                <p:nvSpPr>
                  <p:cNvPr id="4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8" name="Google Shape;1831;p34"/>
                <p:cNvGrpSpPr/>
                <p:nvPr/>
              </p:nvGrpSpPr>
              <p:grpSpPr>
                <a:xfrm>
                  <a:off x="2956013" y="452264"/>
                  <a:ext cx="196200" cy="375250"/>
                  <a:chOff x="816950" y="467150"/>
                  <a:chExt cx="196200" cy="375250"/>
                </a:xfrm>
              </p:grpSpPr>
              <p:sp>
                <p:nvSpPr>
                  <p:cNvPr id="4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4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19" name="Google Shape;1834;p34"/>
                <p:cNvGrpSpPr/>
                <p:nvPr/>
              </p:nvGrpSpPr>
              <p:grpSpPr>
                <a:xfrm>
                  <a:off x="3383825" y="452264"/>
                  <a:ext cx="196200" cy="375250"/>
                  <a:chOff x="816950" y="467150"/>
                  <a:chExt cx="196200" cy="375250"/>
                </a:xfrm>
              </p:grpSpPr>
              <p:sp>
                <p:nvSpPr>
                  <p:cNvPr id="3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0" name="Google Shape;1837;p34"/>
                <p:cNvGrpSpPr/>
                <p:nvPr/>
              </p:nvGrpSpPr>
              <p:grpSpPr>
                <a:xfrm>
                  <a:off x="3811638" y="452264"/>
                  <a:ext cx="196200" cy="375250"/>
                  <a:chOff x="816950" y="467150"/>
                  <a:chExt cx="196200" cy="375250"/>
                </a:xfrm>
              </p:grpSpPr>
              <p:sp>
                <p:nvSpPr>
                  <p:cNvPr id="3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1" name="Google Shape;1840;p34"/>
                <p:cNvGrpSpPr/>
                <p:nvPr/>
              </p:nvGrpSpPr>
              <p:grpSpPr>
                <a:xfrm>
                  <a:off x="4239450" y="452264"/>
                  <a:ext cx="196200" cy="375250"/>
                  <a:chOff x="816950" y="467150"/>
                  <a:chExt cx="196200" cy="375250"/>
                </a:xfrm>
              </p:grpSpPr>
              <p:sp>
                <p:nvSpPr>
                  <p:cNvPr id="3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2" name="Google Shape;1843;p34"/>
                <p:cNvGrpSpPr/>
                <p:nvPr/>
              </p:nvGrpSpPr>
              <p:grpSpPr>
                <a:xfrm>
                  <a:off x="4667263" y="452264"/>
                  <a:ext cx="196200" cy="375250"/>
                  <a:chOff x="816950" y="467150"/>
                  <a:chExt cx="196200" cy="375250"/>
                </a:xfrm>
              </p:grpSpPr>
              <p:sp>
                <p:nvSpPr>
                  <p:cNvPr id="3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3" name="Google Shape;1846;p34"/>
                <p:cNvGrpSpPr/>
                <p:nvPr/>
              </p:nvGrpSpPr>
              <p:grpSpPr>
                <a:xfrm>
                  <a:off x="5095075" y="452264"/>
                  <a:ext cx="196200" cy="375250"/>
                  <a:chOff x="816950" y="467150"/>
                  <a:chExt cx="196200" cy="375250"/>
                </a:xfrm>
              </p:grpSpPr>
              <p:sp>
                <p:nvSpPr>
                  <p:cNvPr id="3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3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4" name="Google Shape;1849;p34"/>
                <p:cNvGrpSpPr/>
                <p:nvPr/>
              </p:nvGrpSpPr>
              <p:grpSpPr>
                <a:xfrm>
                  <a:off x="5522888" y="452264"/>
                  <a:ext cx="196200" cy="375250"/>
                  <a:chOff x="816950" y="467150"/>
                  <a:chExt cx="196200" cy="375250"/>
                </a:xfrm>
              </p:grpSpPr>
              <p:sp>
                <p:nvSpPr>
                  <p:cNvPr id="2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25" name="Google Shape;1852;p34"/>
                <p:cNvGrpSpPr/>
                <p:nvPr/>
              </p:nvGrpSpPr>
              <p:grpSpPr>
                <a:xfrm>
                  <a:off x="5950700" y="452264"/>
                  <a:ext cx="196200" cy="375250"/>
                  <a:chOff x="816950" y="467150"/>
                  <a:chExt cx="196200" cy="375250"/>
                </a:xfrm>
              </p:grpSpPr>
              <p:sp>
                <p:nvSpPr>
                  <p:cNvPr id="2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
                <p:nvSpPr>
                  <p:cNvPr id="2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grpSp>
          </p:grpSp>
        </p:grpSp>
      </p:grpSp>
      <p:sp>
        <p:nvSpPr>
          <p:cNvPr id="7" name="Content Placeholder 2"/>
          <p:cNvSpPr txBox="1">
            <a:spLocks/>
          </p:cNvSpPr>
          <p:nvPr/>
        </p:nvSpPr>
        <p:spPr>
          <a:xfrm>
            <a:off x="3392378" y="2175317"/>
            <a:ext cx="5494791" cy="3063710"/>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solidFill>
                  <a:schemeClr val="bg1"/>
                </a:solidFill>
                <a:latin typeface="Cambria" panose="02040503050406030204" pitchFamily="18" charset="0"/>
                <a:ea typeface="Cambria" panose="02040503050406030204" pitchFamily="18" charset="0"/>
              </a:rPr>
              <a:t>T</a:t>
            </a:r>
            <a:r>
              <a:rPr lang="id-ID" sz="2000" dirty="0">
                <a:solidFill>
                  <a:schemeClr val="bg1"/>
                </a:solidFill>
                <a:latin typeface="Cambria" panose="02040503050406030204" pitchFamily="18" charset="0"/>
                <a:ea typeface="Cambria" panose="02040503050406030204" pitchFamily="18" charset="0"/>
              </a:rPr>
              <a:t>opologi merupakan pola hubungan antarterminal atau antarkomputer dalam jaringan. Pola ini berhubungan dengan metode akses dan media pengirim yang digunakan. Namun dalam membangun sebuah jaringan, ada beberapa hal yang harus diperhatikan, antara lain ukuran organisasi, tingkat keamanan data, ketersediaan sistem pendukung, beban </a:t>
            </a:r>
            <a:r>
              <a:rPr lang="id-ID" sz="2000" dirty="0" smtClean="0">
                <a:solidFill>
                  <a:schemeClr val="bg1"/>
                </a:solidFill>
                <a:latin typeface="Cambria" panose="02040503050406030204" pitchFamily="18" charset="0"/>
                <a:ea typeface="Cambria" panose="02040503050406030204" pitchFamily="18" charset="0"/>
              </a:rPr>
              <a:t>traf</a:t>
            </a:r>
            <a:r>
              <a:rPr lang="en-US" sz="2000" dirty="0" err="1" smtClean="0">
                <a:solidFill>
                  <a:schemeClr val="bg1"/>
                </a:solidFill>
                <a:latin typeface="Cambria" panose="02040503050406030204" pitchFamily="18" charset="0"/>
                <a:ea typeface="Cambria" panose="02040503050406030204" pitchFamily="18" charset="0"/>
              </a:rPr>
              <a:t>ik</a:t>
            </a:r>
            <a:r>
              <a:rPr lang="id-ID" sz="2000" dirty="0" smtClean="0">
                <a:solidFill>
                  <a:schemeClr val="bg1"/>
                </a:solidFill>
                <a:latin typeface="Cambria" panose="02040503050406030204" pitchFamily="18" charset="0"/>
                <a:ea typeface="Cambria" panose="02040503050406030204" pitchFamily="18" charset="0"/>
              </a:rPr>
              <a:t> </a:t>
            </a:r>
            <a:r>
              <a:rPr lang="id-ID" sz="2000" dirty="0">
                <a:solidFill>
                  <a:schemeClr val="bg1"/>
                </a:solidFill>
                <a:latin typeface="Cambria" panose="02040503050406030204" pitchFamily="18" charset="0"/>
                <a:ea typeface="Cambria" panose="02040503050406030204" pitchFamily="18" charset="0"/>
              </a:rPr>
              <a:t>jaringan, ketersediaan biaya, dan banyaknya pengguna.</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0629701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616731" y="1045508"/>
            <a:ext cx="10943303" cy="400110"/>
          </a:xfrm>
          <a:prstGeom prst="rect">
            <a:avLst/>
          </a:prstGeom>
        </p:spPr>
        <p:txBody>
          <a:bodyPr wrap="square">
            <a:spAutoFit/>
          </a:bodyPr>
          <a:lstStyle/>
          <a:p>
            <a:pPr algn="ctr"/>
            <a:r>
              <a:rPr lang="en-US" sz="2000" dirty="0">
                <a:latin typeface="Cambria" panose="02040503050406030204" pitchFamily="18" charset="0"/>
                <a:ea typeface="Cambria" panose="02040503050406030204" pitchFamily="18" charset="0"/>
              </a:rPr>
              <a:t>T</a:t>
            </a:r>
            <a:r>
              <a:rPr lang="id-ID" sz="2000" dirty="0">
                <a:latin typeface="Cambria" panose="02040503050406030204" pitchFamily="18" charset="0"/>
                <a:ea typeface="Cambria" panose="02040503050406030204" pitchFamily="18" charset="0"/>
              </a:rPr>
              <a:t>opologi dapat diklasifikasikan menjadi dua jenis ditinjau dari segi keberadaannya</a:t>
            </a:r>
          </a:p>
        </p:txBody>
      </p:sp>
      <p:grpSp>
        <p:nvGrpSpPr>
          <p:cNvPr id="23" name="Group 22"/>
          <p:cNvGrpSpPr/>
          <p:nvPr/>
        </p:nvGrpSpPr>
        <p:grpSpPr>
          <a:xfrm>
            <a:off x="1856571" y="1965123"/>
            <a:ext cx="8463622" cy="3248013"/>
            <a:chOff x="1558632" y="2879523"/>
            <a:chExt cx="8463622" cy="3248013"/>
          </a:xfrm>
        </p:grpSpPr>
        <p:sp>
          <p:nvSpPr>
            <p:cNvPr id="14" name="Rectangle 13"/>
            <p:cNvSpPr/>
            <p:nvPr/>
          </p:nvSpPr>
          <p:spPr>
            <a:xfrm>
              <a:off x="1558632" y="3256677"/>
              <a:ext cx="3645119" cy="2580412"/>
            </a:xfrm>
            <a:prstGeom prst="rect">
              <a:avLst/>
            </a:prstGeom>
            <a:noFill/>
            <a:ln w="38100" cap="flat" cmpd="sng" algn="ctr">
              <a:solidFill>
                <a:schemeClr val="accent4">
                  <a:lumMod val="60000"/>
                  <a:lumOff val="40000"/>
                </a:schemeClr>
              </a:solidFill>
              <a:prstDash val="sysDot"/>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Rectangle 14"/>
            <p:cNvSpPr/>
            <p:nvPr/>
          </p:nvSpPr>
          <p:spPr>
            <a:xfrm flipH="1">
              <a:off x="1928428" y="2880693"/>
              <a:ext cx="2905521" cy="581701"/>
            </a:xfrm>
            <a:prstGeom prst="rect">
              <a:avLst/>
            </a:prstGeom>
            <a:solidFill>
              <a:schemeClr val="accent4">
                <a:lumMod val="60000"/>
                <a:lumOff val="40000"/>
              </a:schemeClr>
            </a:solidFill>
            <a:ln w="38100" cap="flat" cmpd="sng" algn="ctr">
              <a:noFill/>
              <a:prstDash val="solid"/>
            </a:ln>
            <a:effectLst>
              <a:outerShdw blurRad="40000" dist="20000" dir="5400000" rotWithShape="0">
                <a:srgbClr val="000000">
                  <a:alpha val="38000"/>
                </a:srgbClr>
              </a:outerShdw>
            </a:effectLst>
          </p:spPr>
          <p:txBody>
            <a:bodyPr rtlCol="0" anchor="ctr"/>
            <a:lstStyle/>
            <a:p>
              <a:pPr lvl="0" algn="ctr"/>
              <a:r>
                <a:rPr lang="id-ID" sz="2000" i="1" dirty="0">
                  <a:latin typeface="Cambria" panose="02040503050406030204" pitchFamily="18" charset="0"/>
                  <a:ea typeface="Cambria" panose="02040503050406030204" pitchFamily="18" charset="0"/>
                </a:rPr>
                <a:t>Physical topology</a:t>
              </a:r>
              <a:endParaRPr kumimoji="0" lang="en-US" sz="20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a:off x="1802462" y="3501007"/>
              <a:ext cx="3700756" cy="2626529"/>
            </a:xfrm>
            <a:prstGeom prst="rect">
              <a:avLst/>
            </a:prstGeom>
            <a:solidFill>
              <a:schemeClr val="accent4">
                <a:lumMod val="60000"/>
                <a:lumOff val="40000"/>
                <a:alpha val="13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7" name="Rectangle 16"/>
            <p:cNvSpPr/>
            <p:nvPr/>
          </p:nvSpPr>
          <p:spPr>
            <a:xfrm>
              <a:off x="1928428" y="3825936"/>
              <a:ext cx="2905521" cy="1631216"/>
            </a:xfrm>
            <a:prstGeom prst="rect">
              <a:avLst/>
            </a:prstGeom>
          </p:spPr>
          <p:txBody>
            <a:bodyPr wrap="square">
              <a:spAutoFit/>
            </a:bodyPr>
            <a:lstStyle/>
            <a:p>
              <a:pPr algn="ct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entuk topologi secara fisik yang menekankan teknik koneksi media transmisi </a:t>
              </a:r>
              <a:r>
                <a:rPr lang="id-ID" sz="2000" dirty="0" smtClean="0">
                  <a:latin typeface="Cambria" panose="02040503050406030204" pitchFamily="18" charset="0"/>
                  <a:ea typeface="Cambria" panose="02040503050406030204" pitchFamily="18" charset="0"/>
                </a:rPr>
                <a:t>antar-</a:t>
              </a:r>
              <a:r>
                <a:rPr lang="id-ID" sz="2000" i="1" dirty="0" smtClean="0">
                  <a:latin typeface="Cambria" panose="02040503050406030204" pitchFamily="18" charset="0"/>
                  <a:ea typeface="Cambria" panose="02040503050406030204" pitchFamily="18" charset="0"/>
                </a:rPr>
                <a:t>node</a:t>
              </a:r>
              <a:r>
                <a:rPr lang="id-ID" sz="2000" dirty="0" smtClean="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atau </a:t>
              </a:r>
              <a:r>
                <a:rPr lang="id-ID" sz="2000" i="1" dirty="0">
                  <a:latin typeface="Cambria" panose="02040503050406030204" pitchFamily="18" charset="0"/>
                  <a:ea typeface="Cambria" panose="02040503050406030204" pitchFamily="18" charset="0"/>
                </a:rPr>
                <a:t>workstation</a:t>
              </a:r>
              <a:r>
                <a:rPr lang="id-ID" sz="2000" dirty="0">
                  <a:latin typeface="Cambria" panose="02040503050406030204" pitchFamily="18" charset="0"/>
                  <a:ea typeface="Cambria" panose="02040503050406030204" pitchFamily="18" charset="0"/>
                </a:rPr>
                <a:t>.</a:t>
              </a:r>
              <a:endParaRPr lang="en-US" sz="2000" dirty="0">
                <a:solidFill>
                  <a:prstClr val="black"/>
                </a:solidFill>
                <a:latin typeface="Cambria" panose="02040503050406030204" pitchFamily="18" charset="0"/>
                <a:ea typeface="Cambria" panose="02040503050406030204" pitchFamily="18" charset="0"/>
              </a:endParaRPr>
            </a:p>
          </p:txBody>
        </p:sp>
        <p:sp>
          <p:nvSpPr>
            <p:cNvPr id="19" name="Rectangle 18"/>
            <p:cNvSpPr/>
            <p:nvPr/>
          </p:nvSpPr>
          <p:spPr>
            <a:xfrm>
              <a:off x="6077668" y="3255507"/>
              <a:ext cx="3645119" cy="2580412"/>
            </a:xfrm>
            <a:prstGeom prst="rect">
              <a:avLst/>
            </a:prstGeom>
            <a:noFill/>
            <a:ln w="38100" cap="flat" cmpd="sng" algn="ctr">
              <a:solidFill>
                <a:schemeClr val="accent4">
                  <a:lumMod val="60000"/>
                  <a:lumOff val="40000"/>
                </a:schemeClr>
              </a:solidFill>
              <a:prstDash val="sysDot"/>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0" name="Rectangle 19"/>
            <p:cNvSpPr/>
            <p:nvPr/>
          </p:nvSpPr>
          <p:spPr>
            <a:xfrm flipH="1">
              <a:off x="6447464" y="2879523"/>
              <a:ext cx="2905521" cy="581701"/>
            </a:xfrm>
            <a:prstGeom prst="rect">
              <a:avLst/>
            </a:prstGeom>
            <a:solidFill>
              <a:schemeClr val="accent4">
                <a:lumMod val="60000"/>
                <a:lumOff val="40000"/>
              </a:schemeClr>
            </a:solidFill>
            <a:ln w="38100" cap="flat" cmpd="sng" algn="ctr">
              <a:noFill/>
              <a:prstDash val="solid"/>
            </a:ln>
            <a:effectLst>
              <a:outerShdw blurRad="40000" dist="20000" dir="5400000" rotWithShape="0">
                <a:srgbClr val="000000">
                  <a:alpha val="38000"/>
                </a:srgbClr>
              </a:outerShdw>
            </a:effectLst>
          </p:spPr>
          <p:txBody>
            <a:bodyPr rtlCol="0" anchor="ctr"/>
            <a:lstStyle/>
            <a:p>
              <a:pPr lvl="0" algn="ctr"/>
              <a:r>
                <a:rPr lang="en-US" sz="2000" i="1" dirty="0">
                  <a:latin typeface="Cambria" panose="02040503050406030204" pitchFamily="18" charset="0"/>
                  <a:ea typeface="Cambria" panose="02040503050406030204" pitchFamily="18" charset="0"/>
                </a:rPr>
                <a:t>Logical</a:t>
              </a:r>
              <a:r>
                <a:rPr lang="id-ID" sz="2000" i="1" dirty="0">
                  <a:latin typeface="Cambria" panose="02040503050406030204" pitchFamily="18" charset="0"/>
                  <a:ea typeface="Cambria" panose="02040503050406030204" pitchFamily="18" charset="0"/>
                </a:rPr>
                <a:t> topology</a:t>
              </a:r>
              <a:endParaRPr kumimoji="0" lang="en-US" sz="20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21" name="Rectangle 20"/>
            <p:cNvSpPr/>
            <p:nvPr/>
          </p:nvSpPr>
          <p:spPr>
            <a:xfrm>
              <a:off x="6321498" y="3499837"/>
              <a:ext cx="3700756" cy="2626529"/>
            </a:xfrm>
            <a:prstGeom prst="rect">
              <a:avLst/>
            </a:prstGeom>
            <a:solidFill>
              <a:schemeClr val="accent4">
                <a:lumMod val="60000"/>
                <a:lumOff val="40000"/>
                <a:alpha val="13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2" name="Rectangle 21"/>
            <p:cNvSpPr/>
            <p:nvPr/>
          </p:nvSpPr>
          <p:spPr>
            <a:xfrm>
              <a:off x="6447464" y="3824766"/>
              <a:ext cx="2905521" cy="1631216"/>
            </a:xfrm>
            <a:prstGeom prst="rect">
              <a:avLst/>
            </a:prstGeom>
          </p:spPr>
          <p:txBody>
            <a:bodyPr wrap="square">
              <a:spAutoFit/>
            </a:bodyPr>
            <a:lstStyle/>
            <a:p>
              <a:pPr algn="ctr"/>
              <a:r>
                <a:rPr lang="en-US" sz="2000" dirty="0">
                  <a:latin typeface="Cambria" panose="02040503050406030204" pitchFamily="18" charset="0"/>
                </a:rPr>
                <a:t>B</a:t>
              </a:r>
              <a:r>
                <a:rPr lang="id-ID" sz="2000" dirty="0">
                  <a:latin typeface="Cambria" panose="02040503050406030204" pitchFamily="18" charset="0"/>
                </a:rPr>
                <a:t>entuk topologi secara logika yang menggambarkan model aliran data antar-</a:t>
              </a:r>
              <a:r>
                <a:rPr lang="id-ID" sz="2000" i="1" dirty="0">
                  <a:latin typeface="Cambria" panose="02040503050406030204" pitchFamily="18" charset="0"/>
                </a:rPr>
                <a:t>user</a:t>
              </a:r>
              <a:r>
                <a:rPr lang="id-ID" sz="2000" dirty="0">
                  <a:latin typeface="Cambria" panose="02040503050406030204" pitchFamily="18" charset="0"/>
                </a:rPr>
                <a:t> dalam jaringan.</a:t>
              </a:r>
              <a:endParaRPr lang="en-US" sz="2000" dirty="0">
                <a:solidFill>
                  <a:prstClr val="black"/>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8226171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007910"/>
            <a:ext cx="12176766" cy="2366128"/>
          </a:xfrm>
          <a:prstGeom prst="rect">
            <a:avLst/>
          </a:prstGeom>
          <a:pattFill prst="shingle">
            <a:fgClr>
              <a:srgbClr val="F79646">
                <a:lumMod val="40000"/>
                <a:lumOff val="60000"/>
              </a:srgbClr>
            </a:fgClr>
            <a:bgClr>
              <a:sysClr val="window" lastClr="FFFFFF"/>
            </a:bgClr>
          </a:patt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2" name="Group 1"/>
          <p:cNvGrpSpPr/>
          <p:nvPr/>
        </p:nvGrpSpPr>
        <p:grpSpPr>
          <a:xfrm>
            <a:off x="1073322" y="1102403"/>
            <a:ext cx="10030122" cy="4355717"/>
            <a:chOff x="1162877" y="763038"/>
            <a:chExt cx="10030122" cy="4355717"/>
          </a:xfrm>
        </p:grpSpPr>
        <p:sp>
          <p:nvSpPr>
            <p:cNvPr id="5" name="Content Placeholder 2"/>
            <p:cNvSpPr txBox="1">
              <a:spLocks/>
            </p:cNvSpPr>
            <p:nvPr/>
          </p:nvSpPr>
          <p:spPr>
            <a:xfrm>
              <a:off x="1341988" y="763038"/>
              <a:ext cx="9851011" cy="4176605"/>
            </a:xfrm>
            <a:prstGeom prst="roundRect">
              <a:avLst/>
            </a:prstGeom>
            <a:noFill/>
            <a:ln w="57150">
              <a:solidFill>
                <a:schemeClr val="accent6">
                  <a:lumMod val="75000"/>
                </a:schemeClr>
              </a:solidFill>
              <a:prstDash val="sysDot"/>
            </a:ln>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latin typeface="Cambria" panose="02040503050406030204" pitchFamily="18" charset="0"/>
                <a:ea typeface="Cambria" panose="02040503050406030204" pitchFamily="18" charset="0"/>
              </a:endParaRPr>
            </a:p>
          </p:txBody>
        </p:sp>
        <p:sp>
          <p:nvSpPr>
            <p:cNvPr id="3" name="Content Placeholder 2"/>
            <p:cNvSpPr txBox="1">
              <a:spLocks/>
            </p:cNvSpPr>
            <p:nvPr/>
          </p:nvSpPr>
          <p:spPr>
            <a:xfrm>
              <a:off x="1162877" y="942150"/>
              <a:ext cx="9851011" cy="4176605"/>
            </a:xfrm>
            <a:prstGeom prst="roundRect">
              <a:avLst/>
            </a:prstGeom>
            <a:solidFill>
              <a:schemeClr val="accent6">
                <a:lumMod val="20000"/>
                <a:lumOff val="80000"/>
              </a:schemeClr>
            </a:solidFill>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eberapa hal yang perlu dijadikan pertimbangan dalam memilih jenis topologi jaringan, yaitu sebagai berikut.</a:t>
              </a:r>
            </a:p>
            <a:p>
              <a:pPr algn="just"/>
              <a:r>
                <a:rPr lang="id-ID" sz="2000" dirty="0">
                  <a:latin typeface="Cambria" panose="02040503050406030204" pitchFamily="18" charset="0"/>
                  <a:ea typeface="Cambria" panose="02040503050406030204" pitchFamily="18" charset="0"/>
                </a:rPr>
                <a:t>Biaya, besar biaya yang dikeluarkan harus seefisien mungkin sesuai dengan kebutuhan organisasi.</a:t>
              </a:r>
            </a:p>
            <a:p>
              <a:pPr algn="just"/>
              <a:r>
                <a:rPr lang="id-ID" sz="2000" dirty="0">
                  <a:latin typeface="Cambria" panose="02040503050406030204" pitchFamily="18" charset="0"/>
                  <a:ea typeface="Cambria" panose="02040503050406030204" pitchFamily="18" charset="0"/>
                </a:rPr>
                <a:t>Kecepatan, sejauh mana kecepatan yang dibutuhkan dalam sistem.</a:t>
              </a:r>
            </a:p>
            <a:p>
              <a:pPr algn="just"/>
              <a:r>
                <a:rPr lang="id-ID" sz="2000" dirty="0">
                  <a:latin typeface="Cambria" panose="02040503050406030204" pitchFamily="18" charset="0"/>
                  <a:ea typeface="Cambria" panose="02040503050406030204" pitchFamily="18" charset="0"/>
                </a:rPr>
                <a:t>Lingkungan, faktor-faktor lingkungan (listrik, angin, cuaca) yang berpengaruh terhadap perangkat keras yang dibutuhkan.</a:t>
              </a:r>
            </a:p>
            <a:p>
              <a:pPr algn="just"/>
              <a:r>
                <a:rPr lang="id-ID" sz="2000" dirty="0">
                  <a:latin typeface="Cambria" panose="02040503050406030204" pitchFamily="18" charset="0"/>
                  <a:ea typeface="Cambria" panose="02040503050406030204" pitchFamily="18" charset="0"/>
                </a:rPr>
                <a:t>Ukuran, seberapa besar ukuran jaringan, semakin besar jaringan akan memerlukan perangkat tambahan, seperti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server atau sejumlah server khusus.</a:t>
              </a:r>
            </a:p>
            <a:p>
              <a:pPr algn="just"/>
              <a:r>
                <a:rPr lang="id-ID" sz="2000" dirty="0">
                  <a:latin typeface="Cambria" panose="02040503050406030204" pitchFamily="18" charset="0"/>
                  <a:ea typeface="Cambria" panose="02040503050406030204" pitchFamily="18" charset="0"/>
                </a:rPr>
                <a:t>Konektivitas, kemudahan akses jaringan dari berbagai lokasi.</a:t>
              </a:r>
            </a:p>
          </p:txBody>
        </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7106554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54825"/>
            <a:ext cx="12176766" cy="640882"/>
          </a:xfrm>
          <a:prstGeom prst="rect">
            <a:avLst/>
          </a:prstGeom>
        </p:spPr>
      </p:pic>
      <p:sp>
        <p:nvSpPr>
          <p:cNvPr id="2" name="Rectangle 1"/>
          <p:cNvSpPr/>
          <p:nvPr/>
        </p:nvSpPr>
        <p:spPr>
          <a:xfrm>
            <a:off x="1134177" y="1069658"/>
            <a:ext cx="4600583" cy="1015663"/>
          </a:xfrm>
          <a:prstGeom prst="rect">
            <a:avLst/>
          </a:prstGeom>
          <a:ln w="57150">
            <a:solidFill>
              <a:srgbClr val="B63D1C"/>
            </a:solidFill>
            <a:prstDash val="sysDot"/>
          </a:ln>
        </p:spPr>
        <p:txBody>
          <a:bodyPr wrap="square" anchor="ctr">
            <a:spAutoFit/>
          </a:bodyPr>
          <a:lstStyle/>
          <a:p>
            <a:pPr algn="ctr"/>
            <a:r>
              <a:rPr lang="en-US" sz="2000" dirty="0">
                <a:latin typeface="Cambria" panose="02040503050406030204" pitchFamily="18" charset="0"/>
                <a:ea typeface="Cambria" panose="02040503050406030204" pitchFamily="18" charset="0"/>
              </a:rPr>
              <a:t>J</a:t>
            </a:r>
            <a:r>
              <a:rPr lang="id-ID" sz="2000" dirty="0">
                <a:latin typeface="Cambria" panose="02040503050406030204" pitchFamily="18" charset="0"/>
                <a:ea typeface="Cambria" panose="02040503050406030204" pitchFamily="18" charset="0"/>
              </a:rPr>
              <a:t>enis topologi yang dapat dipilih untuk membangun jaringan komputer, antara lain sebagai berikut.</a:t>
            </a:r>
          </a:p>
        </p:txBody>
      </p:sp>
      <p:grpSp>
        <p:nvGrpSpPr>
          <p:cNvPr id="54" name="Group 53"/>
          <p:cNvGrpSpPr/>
          <p:nvPr/>
        </p:nvGrpSpPr>
        <p:grpSpPr>
          <a:xfrm>
            <a:off x="1134177" y="1608465"/>
            <a:ext cx="9908411" cy="4042801"/>
            <a:chOff x="1134177" y="1391648"/>
            <a:chExt cx="9908411" cy="4042801"/>
          </a:xfrm>
        </p:grpSpPr>
        <p:grpSp>
          <p:nvGrpSpPr>
            <p:cNvPr id="28" name="Group 27"/>
            <p:cNvGrpSpPr/>
            <p:nvPr/>
          </p:nvGrpSpPr>
          <p:grpSpPr>
            <a:xfrm>
              <a:off x="1134177" y="1391648"/>
              <a:ext cx="9908411" cy="4042801"/>
              <a:chOff x="1518601" y="1192382"/>
              <a:chExt cx="9908411" cy="4042801"/>
            </a:xfrm>
          </p:grpSpPr>
          <p:sp>
            <p:nvSpPr>
              <p:cNvPr id="29" name="Rounded Rectangle 28"/>
              <p:cNvSpPr/>
              <p:nvPr/>
            </p:nvSpPr>
            <p:spPr>
              <a:xfrm rot="21072221">
                <a:off x="2512580" y="3950035"/>
                <a:ext cx="2180996" cy="5446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rot="19998976">
                <a:off x="5260967" y="3230961"/>
                <a:ext cx="2180996" cy="62171"/>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rot="21103483">
                <a:off x="7965395" y="2251909"/>
                <a:ext cx="2180996" cy="63777"/>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253182" y="2717302"/>
                <a:ext cx="1866002" cy="1866002"/>
              </a:xfrm>
              <a:prstGeom prst="ellipse">
                <a:avLst/>
              </a:prstGeom>
              <a:solidFill>
                <a:schemeClr val="bg1"/>
              </a:solidFill>
              <a:ln w="57150">
                <a:solidFill>
                  <a:srgbClr val="E7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681852" y="1616598"/>
                <a:ext cx="1866002" cy="1866002"/>
              </a:xfrm>
              <a:prstGeom prst="ellipse">
                <a:avLst/>
              </a:prstGeom>
              <a:solidFill>
                <a:schemeClr val="bg1"/>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9561010" y="1192382"/>
                <a:ext cx="1866002" cy="1866002"/>
              </a:xfrm>
              <a:prstGeom prst="ellipse">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518601" y="3369181"/>
                <a:ext cx="1866002" cy="1866002"/>
              </a:xfrm>
              <a:prstGeom prst="ellipse">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1684466" y="3508021"/>
                <a:ext cx="1521824" cy="1521824"/>
              </a:xfrm>
              <a:prstGeom prst="ellipse">
                <a:avLst/>
              </a:pr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4425272" y="2886296"/>
                <a:ext cx="1521824" cy="1521824"/>
              </a:xfrm>
              <a:prstGeom prst="ellipse">
                <a:avLst/>
              </a:prstGeom>
              <a:solidFill>
                <a:srgbClr val="EFCAC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6856862" y="1788687"/>
                <a:ext cx="1521824" cy="1521824"/>
              </a:xfrm>
              <a:prstGeom prst="ellipse">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9733100" y="1364472"/>
                <a:ext cx="1521824" cy="1521824"/>
              </a:xfrm>
              <a:prstGeom prst="ellipse">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1659238" y="3888891"/>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Bus</a:t>
                </a:r>
              </a:p>
            </p:txBody>
          </p:sp>
          <p:sp>
            <p:nvSpPr>
              <p:cNvPr id="45" name="TextBox 44"/>
              <p:cNvSpPr txBox="1"/>
              <p:nvPr/>
            </p:nvSpPr>
            <p:spPr>
              <a:xfrm>
                <a:off x="4400044" y="3409865"/>
                <a:ext cx="1790394" cy="461665"/>
              </a:xfrm>
              <a:prstGeom prst="rect">
                <a:avLst/>
              </a:prstGeom>
              <a:noFill/>
            </p:spPr>
            <p:txBody>
              <a:bodyPr wrap="square" rtlCol="0">
                <a:spAutoFit/>
              </a:bodyPr>
              <a:lstStyle/>
              <a:p>
                <a:pPr algn="ctr"/>
                <a:endParaRPr lang="en-US" sz="2400" dirty="0">
                  <a:latin typeface="Cambria" panose="02040503050406030204" pitchFamily="18" charset="0"/>
                  <a:ea typeface="Cambria" panose="02040503050406030204" pitchFamily="18" charset="0"/>
                </a:endParaRPr>
              </a:p>
            </p:txBody>
          </p:sp>
          <p:sp>
            <p:nvSpPr>
              <p:cNvPr id="48" name="TextBox 47"/>
              <p:cNvSpPr txBox="1"/>
              <p:nvPr/>
            </p:nvSpPr>
            <p:spPr>
              <a:xfrm>
                <a:off x="6828710" y="2208240"/>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Star</a:t>
                </a:r>
              </a:p>
            </p:txBody>
          </p:sp>
          <p:sp>
            <p:nvSpPr>
              <p:cNvPr id="49" name="TextBox 48"/>
              <p:cNvSpPr txBox="1"/>
              <p:nvPr/>
            </p:nvSpPr>
            <p:spPr>
              <a:xfrm>
                <a:off x="9710389" y="1710565"/>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dirty="0" err="1">
                    <a:latin typeface="Cambria" panose="02040503050406030204" pitchFamily="18" charset="0"/>
                    <a:ea typeface="Cambria" panose="02040503050406030204" pitchFamily="18" charset="0"/>
                  </a:rPr>
                  <a:t>Lainnya</a:t>
                </a:r>
                <a:endParaRPr lang="en-US" sz="2200" b="1" dirty="0">
                  <a:latin typeface="Cambria" panose="02040503050406030204" pitchFamily="18" charset="0"/>
                  <a:ea typeface="Cambria" panose="02040503050406030204" pitchFamily="18" charset="0"/>
                </a:endParaRPr>
              </a:p>
            </p:txBody>
          </p:sp>
        </p:grpSp>
        <p:sp>
          <p:nvSpPr>
            <p:cNvPr id="53" name="Rectangle 52"/>
            <p:cNvSpPr/>
            <p:nvPr/>
          </p:nvSpPr>
          <p:spPr>
            <a:xfrm>
              <a:off x="4044153" y="3484924"/>
              <a:ext cx="1476280" cy="769441"/>
            </a:xfrm>
            <a:prstGeom prst="rect">
              <a:avLst/>
            </a:prstGeom>
          </p:spPr>
          <p:txBody>
            <a:bodyPr wrap="square">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Ring</a:t>
              </a:r>
            </a:p>
          </p:txBody>
        </p:sp>
      </p:grpSp>
      <p:sp>
        <p:nvSpPr>
          <p:cNvPr id="22" name="Google Shape;136;p19"/>
          <p:cNvSpPr/>
          <p:nvPr/>
        </p:nvSpPr>
        <p:spPr>
          <a:xfrm>
            <a:off x="8575627" y="5113411"/>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37;p19"/>
          <p:cNvSpPr/>
          <p:nvPr/>
        </p:nvSpPr>
        <p:spPr>
          <a:xfrm rot="2697359">
            <a:off x="7268742" y="4315615"/>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38;p19"/>
          <p:cNvSpPr/>
          <p:nvPr/>
        </p:nvSpPr>
        <p:spPr>
          <a:xfrm>
            <a:off x="11042588" y="5295902"/>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39;p19"/>
          <p:cNvSpPr/>
          <p:nvPr/>
        </p:nvSpPr>
        <p:spPr>
          <a:xfrm rot="1279940">
            <a:off x="8363737" y="4282544"/>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38;p19"/>
          <p:cNvSpPr/>
          <p:nvPr/>
        </p:nvSpPr>
        <p:spPr>
          <a:xfrm>
            <a:off x="9755203" y="4886806"/>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8899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err="1">
                <a:solidFill>
                  <a:schemeClr val="bg1"/>
                </a:solidFill>
                <a:ea typeface="Cambria" panose="02040503050406030204" pitchFamily="18" charset="0"/>
              </a:rPr>
              <a:t>Silahkan</a:t>
            </a:r>
            <a:r>
              <a:rPr lang="en-US" sz="5400" b="1" dirty="0">
                <a:solidFill>
                  <a:schemeClr val="bg1"/>
                </a:solidFill>
                <a:ea typeface="Cambria" panose="02040503050406030204" pitchFamily="18" charset="0"/>
              </a:rPr>
              <a:t> K</a:t>
            </a:r>
            <a:r>
              <a:rPr lang="id-ID" sz="5400" b="1" dirty="0">
                <a:solidFill>
                  <a:schemeClr val="bg1"/>
                </a:solidFill>
                <a:ea typeface="Cambria" panose="02040503050406030204" pitchFamily="18" charset="0"/>
              </a:rPr>
              <a:t>erjakan </a:t>
            </a:r>
            <a:r>
              <a:rPr lang="en-US" sz="5400" b="1" dirty="0" err="1">
                <a:solidFill>
                  <a:schemeClr val="bg1"/>
                </a:solidFill>
                <a:ea typeface="Cambria" panose="02040503050406030204" pitchFamily="18" charset="0"/>
              </a:rPr>
              <a:t>Aktivitas</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Mandiri</a:t>
            </a:r>
            <a:r>
              <a:rPr lang="id-ID" sz="5400" b="1" dirty="0">
                <a:solidFill>
                  <a:schemeClr val="bg1"/>
                </a:solidFill>
                <a:ea typeface="Cambria" panose="02040503050406030204" pitchFamily="18" charset="0"/>
              </a:rPr>
              <a:t> </a:t>
            </a:r>
            <a:r>
              <a:rPr lang="en-US" sz="5400" b="1" dirty="0">
                <a:solidFill>
                  <a:schemeClr val="bg1"/>
                </a:solidFill>
                <a:ea typeface="Cambria" panose="02040503050406030204" pitchFamily="18" charset="0"/>
              </a:rPr>
              <a:t>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154993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841946" y="2764434"/>
            <a:ext cx="6322425" cy="3919170"/>
          </a:xfrm>
          <a:prstGeom prst="rect">
            <a:avLst/>
          </a:prstGeom>
          <a:solidFill>
            <a:schemeClr val="accent1">
              <a:lumMod val="20000"/>
              <a:lumOff val="80000"/>
            </a:schemeClr>
          </a:solidFill>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1800" dirty="0">
                <a:latin typeface="Cambria" panose="02040503050406030204" pitchFamily="18" charset="0"/>
                <a:ea typeface="Cambria" panose="02040503050406030204" pitchFamily="18" charset="0"/>
              </a:rPr>
              <a:t>K</a:t>
            </a:r>
            <a:r>
              <a:rPr lang="id-ID" sz="1800" dirty="0" smtClean="0">
                <a:latin typeface="Cambria" panose="02040503050406030204" pitchFamily="18" charset="0"/>
                <a:ea typeface="Cambria" panose="02040503050406030204" pitchFamily="18" charset="0"/>
              </a:rPr>
              <a:t>arekt</a:t>
            </a:r>
            <a:r>
              <a:rPr lang="en-US" sz="1800" smtClean="0">
                <a:latin typeface="Cambria" panose="02040503050406030204" pitchFamily="18" charset="0"/>
                <a:ea typeface="Cambria" panose="02040503050406030204" pitchFamily="18" charset="0"/>
              </a:rPr>
              <a:t>e</a:t>
            </a:r>
            <a:r>
              <a:rPr lang="id-ID" sz="1800" smtClean="0">
                <a:latin typeface="Cambria" panose="02040503050406030204" pitchFamily="18" charset="0"/>
                <a:ea typeface="Cambria" panose="02040503050406030204" pitchFamily="18" charset="0"/>
              </a:rPr>
              <a:t>ristik </a:t>
            </a:r>
            <a:r>
              <a:rPr lang="id-ID" sz="1800" dirty="0">
                <a:latin typeface="Cambria" panose="02040503050406030204" pitchFamily="18" charset="0"/>
                <a:ea typeface="Cambria" panose="02040503050406030204" pitchFamily="18" charset="0"/>
              </a:rPr>
              <a:t>topologi </a:t>
            </a:r>
            <a:r>
              <a:rPr lang="id-ID" sz="1800" i="1" dirty="0">
                <a:latin typeface="Cambria" panose="02040503050406030204" pitchFamily="18" charset="0"/>
                <a:ea typeface="Cambria" panose="02040503050406030204" pitchFamily="18" charset="0"/>
              </a:rPr>
              <a:t>bu</a:t>
            </a:r>
            <a:r>
              <a:rPr lang="en-US" sz="1800" dirty="0">
                <a:latin typeface="Cambria" panose="02040503050406030204" pitchFamily="18" charset="0"/>
                <a:ea typeface="Cambria" panose="02040503050406030204" pitchFamily="18" charset="0"/>
              </a:rPr>
              <a:t>s</a:t>
            </a:r>
            <a:endParaRPr lang="id-ID" sz="1800" dirty="0">
              <a:latin typeface="Cambria" panose="02040503050406030204" pitchFamily="18" charset="0"/>
              <a:ea typeface="Cambria" panose="02040503050406030204" pitchFamily="18" charset="0"/>
            </a:endParaRPr>
          </a:p>
          <a:p>
            <a:pPr algn="just">
              <a:buFont typeface="+mj-lt"/>
              <a:buAutoNum type="alphaLcPeriod"/>
            </a:pPr>
            <a:r>
              <a:rPr lang="id-ID" sz="1800" dirty="0">
                <a:latin typeface="Cambria" panose="02040503050406030204" pitchFamily="18" charset="0"/>
                <a:ea typeface="Cambria" panose="02040503050406030204" pitchFamily="18" charset="0"/>
              </a:rPr>
              <a:t>Sederhana dan mudah dalam instalansi.</a:t>
            </a:r>
          </a:p>
          <a:p>
            <a:pPr algn="just">
              <a:buFont typeface="+mj-lt"/>
              <a:buAutoNum type="alphaLcPeriod"/>
            </a:pPr>
            <a:r>
              <a:rPr lang="id-ID" sz="1800" dirty="0">
                <a:latin typeface="Cambria" panose="02040503050406030204" pitchFamily="18" charset="0"/>
                <a:ea typeface="Cambria" panose="02040503050406030204" pitchFamily="18" charset="0"/>
              </a:rPr>
              <a:t>Transfer data lebih cepat karena menggunakan satu jalur umum yang terhubung dengan </a:t>
            </a:r>
            <a:r>
              <a:rPr lang="id-ID" sz="1800" i="1" dirty="0">
                <a:latin typeface="Cambria" panose="02040503050406030204" pitchFamily="18" charset="0"/>
                <a:ea typeface="Cambria" panose="02040503050406030204" pitchFamily="18" charset="0"/>
              </a:rPr>
              <a:t>node-node</a:t>
            </a:r>
            <a:r>
              <a:rPr lang="id-ID" sz="1800" dirty="0">
                <a:latin typeface="Cambria" panose="02040503050406030204" pitchFamily="18" charset="0"/>
                <a:ea typeface="Cambria" panose="02040503050406030204" pitchFamily="18" charset="0"/>
              </a:rPr>
              <a:t>.</a:t>
            </a:r>
          </a:p>
          <a:p>
            <a:pPr algn="just">
              <a:buFont typeface="+mj-lt"/>
              <a:buAutoNum type="alphaLcPeriod"/>
            </a:pPr>
            <a:r>
              <a:rPr lang="id-ID" sz="1800" dirty="0">
                <a:latin typeface="Cambria" panose="02040503050406030204" pitchFamily="18" charset="0"/>
                <a:ea typeface="Cambria" panose="02040503050406030204" pitchFamily="18" charset="0"/>
              </a:rPr>
              <a:t>Potensi terjadi tabrakan data atau </a:t>
            </a:r>
            <a:r>
              <a:rPr lang="id-ID" sz="1800" i="1" dirty="0">
                <a:latin typeface="Cambria" panose="02040503050406030204" pitchFamily="18" charset="0"/>
                <a:ea typeface="Cambria" panose="02040503050406030204" pitchFamily="18" charset="0"/>
              </a:rPr>
              <a:t>collision</a:t>
            </a:r>
            <a:r>
              <a:rPr lang="id-ID" sz="1800" dirty="0">
                <a:latin typeface="Cambria" panose="02040503050406030204" pitchFamily="18" charset="0"/>
                <a:ea typeface="Cambria" panose="02040503050406030204" pitchFamily="18" charset="0"/>
              </a:rPr>
              <a:t> lebih besar karena sinyal mengalir dalam dua arah.</a:t>
            </a:r>
          </a:p>
          <a:p>
            <a:pPr algn="just">
              <a:buFont typeface="+mj-lt"/>
              <a:buAutoNum type="alphaLcPeriod"/>
            </a:pPr>
            <a:r>
              <a:rPr lang="id-ID" sz="1800" dirty="0">
                <a:latin typeface="Cambria" panose="02040503050406030204" pitchFamily="18" charset="0"/>
                <a:ea typeface="Cambria" panose="02040503050406030204" pitchFamily="18" charset="0"/>
              </a:rPr>
              <a:t>Jika salah satu segmen kabel putus, seluruh jaringan akan terhenti.</a:t>
            </a:r>
          </a:p>
          <a:p>
            <a:pPr algn="just">
              <a:buFont typeface="+mj-lt"/>
              <a:buAutoNum type="alphaLcPeriod"/>
            </a:pPr>
            <a:r>
              <a:rPr lang="id-ID" sz="1800" dirty="0">
                <a:latin typeface="Cambria" panose="02040503050406030204" pitchFamily="18" charset="0"/>
                <a:ea typeface="Cambria" panose="02040503050406030204" pitchFamily="18" charset="0"/>
              </a:rPr>
              <a:t>Penambahan segmen tidak mengubah model jalur.</a:t>
            </a:r>
          </a:p>
          <a:p>
            <a:pPr algn="just">
              <a:buFont typeface="+mj-lt"/>
              <a:buAutoNum type="alphaLcPeriod"/>
            </a:pPr>
            <a:r>
              <a:rPr lang="id-ID" sz="1800" dirty="0">
                <a:latin typeface="Cambria" panose="02040503050406030204" pitchFamily="18" charset="0"/>
                <a:ea typeface="Cambria" panose="02040503050406030204" pitchFamily="18" charset="0"/>
              </a:rPr>
              <a:t>Berupa bentangan satu kabel yang kedua ujungnya ditutup oleh terminator dan terdapat </a:t>
            </a:r>
            <a:r>
              <a:rPr lang="id-ID" sz="1800" i="1" dirty="0">
                <a:latin typeface="Cambria" panose="02040503050406030204" pitchFamily="18" charset="0"/>
                <a:ea typeface="Cambria" panose="02040503050406030204" pitchFamily="18" charset="0"/>
              </a:rPr>
              <a:t>node-node</a:t>
            </a:r>
            <a:r>
              <a:rPr lang="id-ID" sz="1800" dirty="0">
                <a:latin typeface="Cambria" panose="02040503050406030204" pitchFamily="18" charset="0"/>
                <a:ea typeface="Cambria" panose="02040503050406030204" pitchFamily="18" charset="0"/>
              </a:rPr>
              <a:t> sepanjang kabel.</a:t>
            </a:r>
          </a:p>
        </p:txBody>
      </p:sp>
      <p:sp>
        <p:nvSpPr>
          <p:cNvPr id="4" name="Content Placeholder 2"/>
          <p:cNvSpPr txBox="1">
            <a:spLocks/>
          </p:cNvSpPr>
          <p:nvPr/>
        </p:nvSpPr>
        <p:spPr>
          <a:xfrm>
            <a:off x="2848585" y="1067026"/>
            <a:ext cx="4315786" cy="1272617"/>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484705">
              <a:buNone/>
            </a:pPr>
            <a:r>
              <a:rPr lang="id-ID" sz="2000" dirty="0">
                <a:latin typeface="Cambria" panose="02040503050406030204" pitchFamily="18" charset="0"/>
                <a:ea typeface="Cambria" panose="02040503050406030204" pitchFamily="18" charset="0"/>
              </a:rPr>
              <a:t>Pada 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terminal atau komputer disusun secara serial dalam sebuah media transmisi utama.</a:t>
            </a:r>
          </a:p>
        </p:txBody>
      </p:sp>
      <p:sp>
        <p:nvSpPr>
          <p:cNvPr id="5" name="Content Placeholder 2"/>
          <p:cNvSpPr txBox="1">
            <a:spLocks/>
          </p:cNvSpPr>
          <p:nvPr/>
        </p:nvSpPr>
        <p:spPr>
          <a:xfrm>
            <a:off x="7523106" y="5817250"/>
            <a:ext cx="4290784" cy="53411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Topologi </a:t>
            </a:r>
            <a:r>
              <a:rPr lang="id-ID" sz="2400" i="1" dirty="0" smtClean="0"/>
              <a:t>Bus</a:t>
            </a:r>
            <a:endParaRPr lang="id-ID" sz="2400" dirty="0"/>
          </a:p>
        </p:txBody>
      </p:sp>
      <p:grpSp>
        <p:nvGrpSpPr>
          <p:cNvPr id="2" name="Group 1"/>
          <p:cNvGrpSpPr/>
          <p:nvPr/>
        </p:nvGrpSpPr>
        <p:grpSpPr>
          <a:xfrm>
            <a:off x="841946" y="678979"/>
            <a:ext cx="1866002" cy="1866002"/>
            <a:chOff x="1134177" y="3785264"/>
            <a:chExt cx="1866002" cy="1866002"/>
          </a:xfrm>
        </p:grpSpPr>
        <p:sp>
          <p:nvSpPr>
            <p:cNvPr id="6" name="Oval 5"/>
            <p:cNvSpPr/>
            <p:nvPr/>
          </p:nvSpPr>
          <p:spPr>
            <a:xfrm>
              <a:off x="1134177" y="3785264"/>
              <a:ext cx="1866002" cy="1866002"/>
            </a:xfrm>
            <a:prstGeom prst="ellipse">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325269" y="3957352"/>
              <a:ext cx="1521824" cy="1521824"/>
            </a:xfrm>
            <a:prstGeom prst="ellipse">
              <a:avLst/>
            </a:pr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274814" y="4333543"/>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Bus</a:t>
              </a:r>
            </a:p>
          </p:txBody>
        </p:sp>
      </p:gr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
        <p:nvSpPr>
          <p:cNvPr id="11" name="Rectangle 2"/>
          <p:cNvSpPr>
            <a:spLocks noChangeArrowheads="1"/>
          </p:cNvSpPr>
          <p:nvPr/>
        </p:nvSpPr>
        <p:spPr bwMode="auto">
          <a:xfrm>
            <a:off x="-175465" y="6712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3025855898"/>
              </p:ext>
            </p:extLst>
          </p:nvPr>
        </p:nvGraphicFramePr>
        <p:xfrm>
          <a:off x="8315948" y="2858763"/>
          <a:ext cx="2705100" cy="2914650"/>
        </p:xfrm>
        <a:graphic>
          <a:graphicData uri="http://schemas.openxmlformats.org/presentationml/2006/ole">
            <mc:AlternateContent xmlns:mc="http://schemas.openxmlformats.org/markup-compatibility/2006">
              <mc:Choice xmlns:v="urn:schemas-microsoft-com:vml" Requires="v">
                <p:oleObj spid="_x0000_s10266" r:id="rId4" imgW="4793157" imgH="5166407" progId="Visio.Drawing.15">
                  <p:embed/>
                </p:oleObj>
              </mc:Choice>
              <mc:Fallback>
                <p:oleObj r:id="rId4" imgW="4793157" imgH="5166407"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5948" y="2858763"/>
                        <a:ext cx="2705100" cy="291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81615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2873813" y="671948"/>
            <a:ext cx="7805394" cy="1920213"/>
          </a:xfrm>
          <a:prstGeom prst="rect">
            <a:avLst/>
          </a:prstGeom>
        </p:spPr>
        <p:txBody>
          <a:bodyPr vert="horz" lIns="121920" tIns="60960" rIns="121920" bIns="6096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484705">
              <a:buNone/>
            </a:pPr>
            <a:r>
              <a:rPr lang="id-ID" sz="2000" dirty="0">
                <a:latin typeface="Cambria" panose="02040503050406030204" pitchFamily="18" charset="0"/>
                <a:ea typeface="Cambria" panose="02040503050406030204" pitchFamily="18" charset="0"/>
              </a:rPr>
              <a:t>Secara fisik, topologi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mirip dengan 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tetapi kedua terminal di bagian ujung saling terhubung sehingga membentuk lingkaran. Pada topologi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setiap terminal akan memeriksa informasi yang melewatinya. </a:t>
            </a:r>
          </a:p>
        </p:txBody>
      </p:sp>
      <p:sp>
        <p:nvSpPr>
          <p:cNvPr id="4" name="Content Placeholder 2"/>
          <p:cNvSpPr txBox="1">
            <a:spLocks/>
          </p:cNvSpPr>
          <p:nvPr/>
        </p:nvSpPr>
        <p:spPr>
          <a:xfrm>
            <a:off x="2639615" y="5771127"/>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Topologi </a:t>
            </a:r>
            <a:r>
              <a:rPr lang="id-ID" sz="2400" i="1" dirty="0" smtClean="0"/>
              <a:t>Ring</a:t>
            </a:r>
            <a:endParaRPr lang="id-ID" sz="2400" dirty="0"/>
          </a:p>
        </p:txBody>
      </p:sp>
      <p:grpSp>
        <p:nvGrpSpPr>
          <p:cNvPr id="2" name="Group 1"/>
          <p:cNvGrpSpPr/>
          <p:nvPr/>
        </p:nvGrpSpPr>
        <p:grpSpPr>
          <a:xfrm>
            <a:off x="835721" y="678979"/>
            <a:ext cx="1866002" cy="1866002"/>
            <a:chOff x="3868758" y="3133385"/>
            <a:chExt cx="1866002" cy="1866002"/>
          </a:xfrm>
        </p:grpSpPr>
        <p:sp>
          <p:nvSpPr>
            <p:cNvPr id="9" name="Oval 8"/>
            <p:cNvSpPr/>
            <p:nvPr/>
          </p:nvSpPr>
          <p:spPr>
            <a:xfrm>
              <a:off x="3868758" y="3133385"/>
              <a:ext cx="1866002" cy="1866002"/>
            </a:xfrm>
            <a:prstGeom prst="ellipse">
              <a:avLst/>
            </a:prstGeom>
            <a:solidFill>
              <a:schemeClr val="bg1"/>
            </a:solidFill>
            <a:ln w="57150">
              <a:solidFill>
                <a:srgbClr val="E7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040848" y="3302379"/>
              <a:ext cx="1521824" cy="1521824"/>
            </a:xfrm>
            <a:prstGeom prst="ellipse">
              <a:avLst/>
            </a:prstGeom>
            <a:solidFill>
              <a:srgbClr val="EFCAC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044153" y="3701741"/>
              <a:ext cx="1476280" cy="769441"/>
            </a:xfrm>
            <a:prstGeom prst="rect">
              <a:avLst/>
            </a:prstGeom>
          </p:spPr>
          <p:txBody>
            <a:bodyPr wrap="square">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Ring</a:t>
              </a:r>
            </a:p>
          </p:txBody>
        </p:sp>
      </p:gr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040835968"/>
              </p:ext>
            </p:extLst>
          </p:nvPr>
        </p:nvGraphicFramePr>
        <p:xfrm>
          <a:off x="4457990" y="2541222"/>
          <a:ext cx="3276019" cy="3369620"/>
        </p:xfrm>
        <a:graphic>
          <a:graphicData uri="http://schemas.openxmlformats.org/presentationml/2006/ole">
            <mc:AlternateContent xmlns:mc="http://schemas.openxmlformats.org/markup-compatibility/2006">
              <mc:Choice xmlns:v="urn:schemas-microsoft-com:vml" Requires="v">
                <p:oleObj spid="_x0000_s11290" r:id="rId4" imgW="4259403" imgH="4358719" progId="Visio.Drawing.15">
                  <p:embed/>
                </p:oleObj>
              </mc:Choice>
              <mc:Fallback>
                <p:oleObj r:id="rId4" imgW="4259403" imgH="4358719"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7990" y="2541222"/>
                        <a:ext cx="3276019" cy="3369620"/>
                      </a:xfrm>
                      <a:prstGeom prst="rect">
                        <a:avLst/>
                      </a:prstGeom>
                      <a:noFill/>
                    </p:spPr>
                  </p:pic>
                </p:oleObj>
              </mc:Fallback>
            </mc:AlternateContent>
          </a:graphicData>
        </a:graphic>
      </p:graphicFrame>
    </p:spTree>
    <p:extLst>
      <p:ext uri="{BB962C8B-B14F-4D97-AF65-F5344CB8AC3E}">
        <p14:creationId xmlns:p14="http://schemas.microsoft.com/office/powerpoint/2010/main" val="34382183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grpSp>
        <p:nvGrpSpPr>
          <p:cNvPr id="5" name="Group 4"/>
          <p:cNvGrpSpPr/>
          <p:nvPr/>
        </p:nvGrpSpPr>
        <p:grpSpPr>
          <a:xfrm>
            <a:off x="820457" y="689626"/>
            <a:ext cx="1866002" cy="1866002"/>
            <a:chOff x="6297428" y="2032681"/>
            <a:chExt cx="1866002" cy="1866002"/>
          </a:xfrm>
        </p:grpSpPr>
        <p:sp>
          <p:nvSpPr>
            <p:cNvPr id="13" name="Oval 12"/>
            <p:cNvSpPr/>
            <p:nvPr/>
          </p:nvSpPr>
          <p:spPr>
            <a:xfrm>
              <a:off x="6297428" y="2032681"/>
              <a:ext cx="1866002" cy="1866002"/>
            </a:xfrm>
            <a:prstGeom prst="ellipse">
              <a:avLst/>
            </a:prstGeom>
            <a:solidFill>
              <a:schemeClr val="bg1"/>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472438" y="2204770"/>
              <a:ext cx="1521824" cy="1521824"/>
            </a:xfrm>
            <a:prstGeom prst="ellipse">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444286" y="2624323"/>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i="1" dirty="0">
                  <a:latin typeface="Cambria" panose="02040503050406030204" pitchFamily="18" charset="0"/>
                  <a:ea typeface="Cambria" panose="02040503050406030204" pitchFamily="18" charset="0"/>
                </a:rPr>
                <a:t>Star</a:t>
              </a:r>
            </a:p>
          </p:txBody>
        </p:sp>
      </p:grpSp>
      <p:sp>
        <p:nvSpPr>
          <p:cNvPr id="6" name="Rectangle 5"/>
          <p:cNvSpPr/>
          <p:nvPr/>
        </p:nvSpPr>
        <p:spPr>
          <a:xfrm>
            <a:off x="2861468" y="969100"/>
            <a:ext cx="7762539" cy="1323439"/>
          </a:xfrm>
          <a:prstGeom prst="rect">
            <a:avLst/>
          </a:prstGeom>
        </p:spPr>
        <p:txBody>
          <a:bodyPr wrap="square">
            <a:spAutoFit/>
          </a:bodyPr>
          <a:lstStyle/>
          <a:p>
            <a:pPr algn="just" defTabSz="484705"/>
            <a:r>
              <a:rPr lang="id-ID" sz="2000" dirty="0">
                <a:latin typeface="Cambria" panose="02040503050406030204" pitchFamily="18" charset="0"/>
                <a:ea typeface="Cambria" panose="02040503050406030204" pitchFamily="18" charset="0"/>
              </a:rPr>
              <a:t>Pada topologi </a:t>
            </a:r>
            <a:r>
              <a:rPr lang="id-ID" sz="2000" i="1" dirty="0">
                <a:latin typeface="Cambria" panose="02040503050406030204" pitchFamily="18" charset="0"/>
                <a:ea typeface="Cambria" panose="02040503050406030204" pitchFamily="18" charset="0"/>
              </a:rPr>
              <a:t>star</a:t>
            </a:r>
            <a:r>
              <a:rPr lang="id-ID" sz="2000" dirty="0">
                <a:latin typeface="Cambria" panose="02040503050406030204" pitchFamily="18" charset="0"/>
                <a:ea typeface="Cambria" panose="02040503050406030204" pitchFamily="18" charset="0"/>
              </a:rPr>
              <a:t>, terdapat terminal pusat atau hub sebagai pengatur dan pengendali semua komunikasi data yang terjadi dalam jaringan. Setiap transmisi data akan dilewatkan dan didistribusikan oleh konsentrator.</a:t>
            </a:r>
          </a:p>
        </p:txBody>
      </p:sp>
      <p:sp>
        <p:nvSpPr>
          <p:cNvPr id="16" name="Content Placeholder 2"/>
          <p:cNvSpPr txBox="1">
            <a:spLocks/>
          </p:cNvSpPr>
          <p:nvPr/>
        </p:nvSpPr>
        <p:spPr>
          <a:xfrm>
            <a:off x="2686459" y="5741411"/>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Topologi </a:t>
            </a:r>
            <a:r>
              <a:rPr lang="en-US" sz="2400" i="1" dirty="0"/>
              <a:t>S</a:t>
            </a:r>
            <a:r>
              <a:rPr lang="id-ID" sz="2400" i="1" dirty="0" smtClean="0"/>
              <a:t>tar</a:t>
            </a:r>
            <a:endParaRPr lang="id-ID" sz="2400" dirty="0"/>
          </a:p>
        </p:txBody>
      </p:sp>
      <p:sp>
        <p:nvSpPr>
          <p:cNvPr id="3" name="Rectangle 2"/>
          <p:cNvSpPr>
            <a:spLocks noChangeArrowheads="1"/>
          </p:cNvSpPr>
          <p:nvPr/>
        </p:nvSpPr>
        <p:spPr bwMode="auto">
          <a:xfrm>
            <a:off x="3946272" y="2747538"/>
            <a:ext cx="152704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299906136"/>
              </p:ext>
            </p:extLst>
          </p:nvPr>
        </p:nvGraphicFramePr>
        <p:xfrm>
          <a:off x="3895048" y="2292539"/>
          <a:ext cx="4703809" cy="3302675"/>
        </p:xfrm>
        <a:graphic>
          <a:graphicData uri="http://schemas.openxmlformats.org/presentationml/2006/ole">
            <mc:AlternateContent xmlns:mc="http://schemas.openxmlformats.org/markup-compatibility/2006">
              <mc:Choice xmlns:v="urn:schemas-microsoft-com:vml" Requires="v">
                <p:oleObj spid="_x0000_s12314" r:id="rId4" imgW="7071502" imgH="4914853" progId="Visio.Drawing.15">
                  <p:embed/>
                </p:oleObj>
              </mc:Choice>
              <mc:Fallback>
                <p:oleObj r:id="rId4" imgW="7071502" imgH="4914853"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5048" y="2292539"/>
                        <a:ext cx="4703809" cy="3302675"/>
                      </a:xfrm>
                      <a:prstGeom prst="rect">
                        <a:avLst/>
                      </a:prstGeom>
                      <a:noFill/>
                    </p:spPr>
                  </p:pic>
                </p:oleObj>
              </mc:Fallback>
            </mc:AlternateContent>
          </a:graphicData>
        </a:graphic>
      </p:graphicFrame>
    </p:spTree>
    <p:extLst>
      <p:ext uri="{BB962C8B-B14F-4D97-AF65-F5344CB8AC3E}">
        <p14:creationId xmlns:p14="http://schemas.microsoft.com/office/powerpoint/2010/main" val="5847833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grpSp>
        <p:nvGrpSpPr>
          <p:cNvPr id="5" name="Group 4"/>
          <p:cNvGrpSpPr/>
          <p:nvPr/>
        </p:nvGrpSpPr>
        <p:grpSpPr>
          <a:xfrm>
            <a:off x="854575" y="699053"/>
            <a:ext cx="1866002" cy="1866002"/>
            <a:chOff x="9176586" y="1608465"/>
            <a:chExt cx="1866002" cy="1866002"/>
          </a:xfrm>
        </p:grpSpPr>
        <p:sp>
          <p:nvSpPr>
            <p:cNvPr id="13" name="Oval 12"/>
            <p:cNvSpPr/>
            <p:nvPr/>
          </p:nvSpPr>
          <p:spPr>
            <a:xfrm>
              <a:off x="9176586" y="1608465"/>
              <a:ext cx="1866002" cy="1866002"/>
            </a:xfrm>
            <a:prstGeom prst="ellipse">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9348676" y="1780555"/>
              <a:ext cx="1521824" cy="1521824"/>
            </a:xfrm>
            <a:prstGeom prst="ellipse">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9325965" y="2126648"/>
              <a:ext cx="1572279" cy="769441"/>
            </a:xfrm>
            <a:prstGeom prst="rect">
              <a:avLst/>
            </a:prstGeom>
            <a:noFill/>
          </p:spPr>
          <p:txBody>
            <a:bodyPr wrap="square" rtlCol="0">
              <a:spAutoFit/>
            </a:bodyPr>
            <a:lstStyle/>
            <a:p>
              <a:pPr algn="ctr"/>
              <a:r>
                <a:rPr lang="en-US" sz="2200" b="1" dirty="0" err="1">
                  <a:latin typeface="Cambria" panose="02040503050406030204" pitchFamily="18" charset="0"/>
                  <a:ea typeface="Cambria" panose="02040503050406030204" pitchFamily="18" charset="0"/>
                </a:rPr>
                <a:t>Topologi</a:t>
              </a:r>
              <a:r>
                <a:rPr lang="en-US" sz="2200" b="1" dirty="0">
                  <a:latin typeface="Cambria" panose="02040503050406030204" pitchFamily="18" charset="0"/>
                  <a:ea typeface="Cambria" panose="02040503050406030204" pitchFamily="18" charset="0"/>
                </a:rPr>
                <a:t> </a:t>
              </a:r>
              <a:r>
                <a:rPr lang="en-US" sz="2200" b="1" dirty="0" err="1">
                  <a:latin typeface="Cambria" panose="02040503050406030204" pitchFamily="18" charset="0"/>
                  <a:ea typeface="Cambria" panose="02040503050406030204" pitchFamily="18" charset="0"/>
                </a:rPr>
                <a:t>Lainnya</a:t>
              </a:r>
              <a:endParaRPr lang="en-US" sz="2200" b="1" dirty="0">
                <a:latin typeface="Cambria" panose="02040503050406030204" pitchFamily="18" charset="0"/>
                <a:ea typeface="Cambria" panose="02040503050406030204" pitchFamily="18" charset="0"/>
              </a:endParaRPr>
            </a:p>
          </p:txBody>
        </p:sp>
      </p:grpSp>
      <p:sp>
        <p:nvSpPr>
          <p:cNvPr id="6" name="Rectangle 5"/>
          <p:cNvSpPr/>
          <p:nvPr/>
        </p:nvSpPr>
        <p:spPr>
          <a:xfrm>
            <a:off x="2993248" y="974884"/>
            <a:ext cx="7743881" cy="1323439"/>
          </a:xfrm>
          <a:prstGeom prst="rect">
            <a:avLst/>
          </a:prstGeom>
        </p:spPr>
        <p:txBody>
          <a:bodyPr wrap="square">
            <a:spAutoFit/>
          </a:bodyPr>
          <a:lstStyle/>
          <a:p>
            <a:r>
              <a:rPr lang="id-ID" sz="2000" dirty="0">
                <a:latin typeface="Cambria" panose="02040503050406030204" pitchFamily="18" charset="0"/>
                <a:ea typeface="Cambria" panose="02040503050406030204" pitchFamily="18" charset="0"/>
              </a:rPr>
              <a:t>Sering dengan perkembangan teknologi dan kebutuhan pengguna, telah banyak digunakan modifikasi pada topologi yang sudah ada. Berikut beberapa topologi yang dihasilkan dari kombinasi topologi </a:t>
            </a:r>
            <a:r>
              <a:rPr lang="id-ID" sz="2000" i="1" dirty="0">
                <a:latin typeface="Cambria" panose="02040503050406030204" pitchFamily="18" charset="0"/>
                <a:ea typeface="Cambria" panose="02040503050406030204" pitchFamily="18" charset="0"/>
              </a:rPr>
              <a:t>bus</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ring</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star</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grpSp>
        <p:nvGrpSpPr>
          <p:cNvPr id="16" name="Group 15"/>
          <p:cNvGrpSpPr/>
          <p:nvPr/>
        </p:nvGrpSpPr>
        <p:grpSpPr>
          <a:xfrm>
            <a:off x="824227" y="2911148"/>
            <a:ext cx="10528311" cy="3278856"/>
            <a:chOff x="889136" y="402533"/>
            <a:chExt cx="10398494" cy="4044341"/>
          </a:xfrm>
        </p:grpSpPr>
        <p:sp>
          <p:nvSpPr>
            <p:cNvPr id="17" name="Rounded Rectangle 16"/>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8" name="Rounded Rectangle 17"/>
            <p:cNvSpPr/>
            <p:nvPr/>
          </p:nvSpPr>
          <p:spPr>
            <a:xfrm>
              <a:off x="889136" y="664143"/>
              <a:ext cx="3118586" cy="378273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9" name="Rounded Rectangle 18"/>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0" name="TextBox 19"/>
            <p:cNvSpPr txBox="1"/>
            <p:nvPr/>
          </p:nvSpPr>
          <p:spPr>
            <a:xfrm>
              <a:off x="1615844" y="402533"/>
              <a:ext cx="1665170" cy="455557"/>
            </a:xfrm>
            <a:prstGeom prst="rect">
              <a:avLst/>
            </a:prstGeom>
            <a:solidFill>
              <a:schemeClr val="accent6">
                <a:lumMod val="60000"/>
                <a:lumOff val="40000"/>
              </a:schemeClr>
            </a:solidFill>
          </p:spPr>
          <p:txBody>
            <a:bodyPr wrap="square" rtlCol="0">
              <a:spAutoFit/>
            </a:bodyPr>
            <a:lstStyle/>
            <a:p>
              <a:pPr algn="ctr" defTabSz="484705"/>
              <a:r>
                <a:rPr lang="id-ID" dirty="0">
                  <a:latin typeface="Cambria" panose="02040503050406030204" pitchFamily="18" charset="0"/>
                  <a:ea typeface="Cambria" panose="02040503050406030204" pitchFamily="18" charset="0"/>
                </a:rPr>
                <a:t>Topologi </a:t>
              </a:r>
              <a:r>
                <a:rPr lang="id-ID" i="1" dirty="0">
                  <a:latin typeface="Cambria" panose="02040503050406030204" pitchFamily="18" charset="0"/>
                  <a:ea typeface="Cambria" panose="02040503050406030204" pitchFamily="18" charset="0"/>
                </a:rPr>
                <a:t>Mesh</a:t>
              </a:r>
            </a:p>
          </p:txBody>
        </p:sp>
        <p:sp>
          <p:nvSpPr>
            <p:cNvPr id="21" name="TextBox 20"/>
            <p:cNvSpPr txBox="1"/>
            <p:nvPr/>
          </p:nvSpPr>
          <p:spPr>
            <a:xfrm>
              <a:off x="5255798" y="402533"/>
              <a:ext cx="1665170" cy="455557"/>
            </a:xfrm>
            <a:prstGeom prst="rect">
              <a:avLst/>
            </a:prstGeom>
            <a:solidFill>
              <a:schemeClr val="accent1">
                <a:lumMod val="60000"/>
                <a:lumOff val="40000"/>
              </a:schemeClr>
            </a:solidFill>
          </p:spPr>
          <p:txBody>
            <a:bodyPr wrap="square" rtlCol="0">
              <a:spAutoFit/>
            </a:bodyPr>
            <a:lstStyle/>
            <a:p>
              <a:pPr algn="ctr" defTabSz="484705"/>
              <a:r>
                <a:rPr lang="id-ID" dirty="0">
                  <a:latin typeface="Cambria" panose="02040503050406030204" pitchFamily="18" charset="0"/>
                  <a:ea typeface="Cambria" panose="02040503050406030204" pitchFamily="18" charset="0"/>
                </a:rPr>
                <a:t>Topologi </a:t>
              </a:r>
              <a:r>
                <a:rPr lang="id-ID" i="1" dirty="0">
                  <a:latin typeface="Cambria" panose="02040503050406030204" pitchFamily="18" charset="0"/>
                  <a:ea typeface="Cambria" panose="02040503050406030204" pitchFamily="18" charset="0"/>
                </a:rPr>
                <a:t>Tree</a:t>
              </a:r>
            </a:p>
          </p:txBody>
        </p:sp>
        <p:sp>
          <p:nvSpPr>
            <p:cNvPr id="22" name="TextBox 21"/>
            <p:cNvSpPr txBox="1"/>
            <p:nvPr/>
          </p:nvSpPr>
          <p:spPr>
            <a:xfrm>
              <a:off x="8830076" y="402533"/>
              <a:ext cx="1796522" cy="455557"/>
            </a:xfrm>
            <a:prstGeom prst="rect">
              <a:avLst/>
            </a:prstGeom>
            <a:solidFill>
              <a:schemeClr val="accent2">
                <a:lumMod val="60000"/>
                <a:lumOff val="40000"/>
              </a:schemeClr>
            </a:solidFill>
          </p:spPr>
          <p:txBody>
            <a:bodyPr wrap="square" rtlCol="0">
              <a:spAutoFit/>
            </a:bodyPr>
            <a:lstStyle/>
            <a:p>
              <a:pPr algn="ctr" defTabSz="484705"/>
              <a:r>
                <a:rPr lang="id-ID" dirty="0">
                  <a:latin typeface="Cambria" panose="02040503050406030204" pitchFamily="18" charset="0"/>
                  <a:ea typeface="Cambria" panose="02040503050406030204" pitchFamily="18" charset="0"/>
                </a:rPr>
                <a:t>Topologi </a:t>
              </a:r>
              <a:r>
                <a:rPr lang="id-ID" i="1" dirty="0">
                  <a:latin typeface="Cambria" panose="02040503050406030204" pitchFamily="18" charset="0"/>
                  <a:ea typeface="Cambria" panose="02040503050406030204" pitchFamily="18" charset="0"/>
                </a:rPr>
                <a:t>hybrid</a:t>
              </a:r>
            </a:p>
          </p:txBody>
        </p:sp>
      </p:grpSp>
      <p:sp>
        <p:nvSpPr>
          <p:cNvPr id="7" name="Rectangle 6"/>
          <p:cNvSpPr/>
          <p:nvPr/>
        </p:nvSpPr>
        <p:spPr>
          <a:xfrm>
            <a:off x="980559" y="3304080"/>
            <a:ext cx="2844853" cy="2862322"/>
          </a:xfrm>
          <a:prstGeom prst="rect">
            <a:avLst/>
          </a:prstGeom>
        </p:spPr>
        <p:txBody>
          <a:bodyPr wrap="square">
            <a:spAutoFit/>
          </a:bodyPr>
          <a:lstStyle/>
          <a:p>
            <a:pPr algn="ctr" defTabSz="484705"/>
            <a:r>
              <a:rPr lang="id-ID" dirty="0"/>
              <a:t>Pada topolgi </a:t>
            </a:r>
            <a:r>
              <a:rPr lang="id-ID" i="1" dirty="0"/>
              <a:t>mesh</a:t>
            </a:r>
            <a:r>
              <a:rPr lang="id-ID" dirty="0"/>
              <a:t>, setiap komputer dalam jaringan memiliki media penghubung ke komputer lain secara langsung sehingga membuat kecepatan transfer data lebih baik. Namun, kebutuhan media transmisi kabel dibutuhkan lebih banyak.</a:t>
            </a:r>
          </a:p>
        </p:txBody>
      </p:sp>
      <p:sp>
        <p:nvSpPr>
          <p:cNvPr id="8" name="Rectangle 7"/>
          <p:cNvSpPr/>
          <p:nvPr/>
        </p:nvSpPr>
        <p:spPr>
          <a:xfrm>
            <a:off x="4618703" y="3383008"/>
            <a:ext cx="2894460" cy="2031325"/>
          </a:xfrm>
          <a:prstGeom prst="rect">
            <a:avLst/>
          </a:prstGeom>
        </p:spPr>
        <p:txBody>
          <a:bodyPr wrap="square">
            <a:spAutoFit/>
          </a:bodyPr>
          <a:lstStyle/>
          <a:p>
            <a:pPr algn="ctr" defTabSz="484705"/>
            <a:r>
              <a:rPr lang="id-ID" dirty="0"/>
              <a:t>Topologi </a:t>
            </a:r>
            <a:r>
              <a:rPr lang="id-ID" i="1" dirty="0"/>
              <a:t>tree</a:t>
            </a:r>
            <a:r>
              <a:rPr lang="id-ID" dirty="0"/>
              <a:t> merupakan kombinasu topolgi </a:t>
            </a:r>
            <a:r>
              <a:rPr lang="id-ID" i="1" dirty="0"/>
              <a:t>star</a:t>
            </a:r>
            <a:r>
              <a:rPr lang="id-ID" dirty="0"/>
              <a:t> dan </a:t>
            </a:r>
            <a:r>
              <a:rPr lang="id-ID" i="1" dirty="0"/>
              <a:t>bus</a:t>
            </a:r>
            <a:r>
              <a:rPr lang="id-ID" dirty="0"/>
              <a:t>. Umumnya, hub diletakkan di paling depan dan diikuti beberap terminal yang dihubungjan secara serial.</a:t>
            </a:r>
            <a:endParaRPr lang="id-ID" i="1" dirty="0"/>
          </a:p>
        </p:txBody>
      </p:sp>
      <p:sp>
        <p:nvSpPr>
          <p:cNvPr id="23" name="Rectangle 22"/>
          <p:cNvSpPr/>
          <p:nvPr/>
        </p:nvSpPr>
        <p:spPr>
          <a:xfrm>
            <a:off x="8286161" y="3383008"/>
            <a:ext cx="2956858" cy="2031325"/>
          </a:xfrm>
          <a:prstGeom prst="rect">
            <a:avLst/>
          </a:prstGeom>
        </p:spPr>
        <p:txBody>
          <a:bodyPr wrap="square">
            <a:spAutoFit/>
          </a:bodyPr>
          <a:lstStyle/>
          <a:p>
            <a:pPr algn="ctr" defTabSz="484705"/>
            <a:r>
              <a:rPr lang="id-ID" dirty="0"/>
              <a:t>Topologi </a:t>
            </a:r>
            <a:r>
              <a:rPr lang="id-ID" i="1" dirty="0"/>
              <a:t>hybrid </a:t>
            </a:r>
            <a:r>
              <a:rPr lang="id-ID" dirty="0"/>
              <a:t>merupakan rangkaian beberapa jenis topologi </a:t>
            </a:r>
            <a:r>
              <a:rPr lang="id-ID" i="1" dirty="0"/>
              <a:t>star</a:t>
            </a:r>
            <a:r>
              <a:rPr lang="id-ID" dirty="0"/>
              <a:t>, </a:t>
            </a:r>
            <a:r>
              <a:rPr lang="id-ID" i="1" dirty="0"/>
              <a:t>ring</a:t>
            </a:r>
            <a:r>
              <a:rPr lang="id-ID" dirty="0"/>
              <a:t>, dan </a:t>
            </a:r>
            <a:r>
              <a:rPr lang="id-ID" i="1" dirty="0"/>
              <a:t>bus</a:t>
            </a:r>
            <a:r>
              <a:rPr lang="id-ID" dirty="0"/>
              <a:t>. Biasanya, topologi ini diterapkan dalam perusahaan yang menggunakan beberapa jenis topologi jaringan.</a:t>
            </a:r>
            <a:endParaRPr lang="id-ID" i="1" dirty="0"/>
          </a:p>
        </p:txBody>
      </p:sp>
    </p:spTree>
    <p:extLst>
      <p:ext uri="{BB962C8B-B14F-4D97-AF65-F5344CB8AC3E}">
        <p14:creationId xmlns:p14="http://schemas.microsoft.com/office/powerpoint/2010/main" val="4554801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Uji</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Kemampuan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Diri</a:t>
            </a:r>
            <a:r>
              <a:rPr lang="en-US" sz="5400" b="1" dirty="0">
                <a:solidFill>
                  <a:schemeClr val="bg1"/>
                </a:solidFill>
                <a:ea typeface="Cambria" panose="02040503050406030204" pitchFamily="18" charset="0"/>
              </a:rPr>
              <a:t> </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0074531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ata center with server racks in a corridor room. 3d render of digital data and cloud technology">
            <a:extLst>
              <a:ext uri="{FF2B5EF4-FFF2-40B4-BE49-F238E27FC236}">
                <a16:creationId xmlns:a16="http://schemas.microsoft.com/office/drawing/2014/main" xmlns="" id="{570B492F-8FC0-D4DC-8EA8-3AD95B8343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44" b="10178"/>
          <a:stretch/>
        </p:blipFill>
        <p:spPr bwMode="auto">
          <a:xfrm>
            <a:off x="0" y="0"/>
            <a:ext cx="12192000" cy="66008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4" name="Pentagon 3"/>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Cambria" panose="02040503050406030204" pitchFamily="18" charset="0"/>
                <a:ea typeface="Cambria" panose="02040503050406030204" pitchFamily="18" charset="0"/>
              </a:rPr>
              <a:t>F</a:t>
            </a:r>
          </a:p>
        </p:txBody>
      </p:sp>
      <p:sp>
        <p:nvSpPr>
          <p:cNvPr id="6" name="TextBox 5"/>
          <p:cNvSpPr txBox="1"/>
          <p:nvPr/>
        </p:nvSpPr>
        <p:spPr>
          <a:xfrm>
            <a:off x="1052248" y="1508777"/>
            <a:ext cx="3576320" cy="1754326"/>
          </a:xfrm>
          <a:prstGeom prst="rect">
            <a:avLst/>
          </a:prstGeom>
          <a:noFill/>
        </p:spPr>
        <p:txBody>
          <a:bodyPr wrap="square" rtlCol="0" anchor="ctr">
            <a:spAutoFit/>
          </a:bodyPr>
          <a:lstStyle/>
          <a:p>
            <a:pPr algn="ctr"/>
            <a:r>
              <a:rPr lang="id-ID" sz="3600" b="1" dirty="0">
                <a:latin typeface="Cambria" panose="02040503050406030204" pitchFamily="18" charset="0"/>
                <a:ea typeface="Cambria" panose="02040503050406030204" pitchFamily="18" charset="0"/>
              </a:rPr>
              <a:t>Menggunakan Layanan Jaringan</a:t>
            </a:r>
            <a:endParaRPr lang="en-US" sz="36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289560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97717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Mengonfigurasi IP </a:t>
            </a:r>
            <a:r>
              <a:rPr lang="id-ID" sz="2800" i="1" dirty="0">
                <a:latin typeface="Cambria" panose="02040503050406030204" pitchFamily="18" charset="0"/>
                <a:ea typeface="Cambria" panose="02040503050406030204" pitchFamily="18" charset="0"/>
              </a:rPr>
              <a:t>Address</a:t>
            </a:r>
            <a:r>
              <a:rPr lang="id-ID" sz="2800" dirty="0">
                <a:latin typeface="Cambria" panose="02040503050406030204" pitchFamily="18" charset="0"/>
                <a:ea typeface="Cambria" panose="02040503050406030204" pitchFamily="18" charset="0"/>
              </a:rPr>
              <a:t> Komputer</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cxnSp>
        <p:nvCxnSpPr>
          <p:cNvPr id="13" name="Straight Connector 12"/>
          <p:cNvCxnSpPr/>
          <p:nvPr/>
        </p:nvCxnSpPr>
        <p:spPr>
          <a:xfrm>
            <a:off x="1469526" y="2702096"/>
            <a:ext cx="0" cy="296127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74447" y="266250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3198947"/>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2592762"/>
            <a:ext cx="9170878"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Pastikan kartu jaringan telah terpasang dan driver telah terinstal dengan baik.</a:t>
            </a:r>
          </a:p>
        </p:txBody>
      </p:sp>
      <p:sp>
        <p:nvSpPr>
          <p:cNvPr id="17" name="Oval 16"/>
          <p:cNvSpPr/>
          <p:nvPr/>
        </p:nvSpPr>
        <p:spPr>
          <a:xfrm>
            <a:off x="1374446" y="459667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59682" y="3043444"/>
            <a:ext cx="9170878" cy="1323439"/>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Sistem operasi yang digunakan adalah Windows 8 (disarankan Windows 10). Pastikan komputer telah tersambung dengan switch atau hub jaringan laboratorium yang telah memiliki akses internet dengan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yang telah ditentukan.</a:t>
            </a:r>
          </a:p>
        </p:txBody>
      </p:sp>
      <p:sp>
        <p:nvSpPr>
          <p:cNvPr id="19" name="TextBox 18"/>
          <p:cNvSpPr txBox="1"/>
          <p:nvPr/>
        </p:nvSpPr>
        <p:spPr>
          <a:xfrm>
            <a:off x="1659682" y="450882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Klik </a:t>
            </a:r>
            <a:r>
              <a:rPr lang="id-ID" sz="2000" b="1" dirty="0">
                <a:latin typeface="Cambria" panose="02040503050406030204" pitchFamily="18" charset="0"/>
                <a:ea typeface="Cambria" panose="02040503050406030204" pitchFamily="18" charset="0"/>
              </a:rPr>
              <a:t>start</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Control</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Panel</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and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Internet</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and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Center</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Change</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adapter</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settings</a:t>
            </a:r>
            <a:r>
              <a:rPr lang="id-ID" sz="2000" dirty="0">
                <a:latin typeface="Cambria" panose="02040503050406030204" pitchFamily="18" charset="0"/>
                <a:ea typeface="Cambria" panose="02040503050406030204" pitchFamily="18" charset="0"/>
              </a:rPr>
              <a:t>.</a:t>
            </a:r>
          </a:p>
        </p:txBody>
      </p:sp>
      <p:sp>
        <p:nvSpPr>
          <p:cNvPr id="2" name="Rectangle 1"/>
          <p:cNvSpPr/>
          <p:nvPr/>
        </p:nvSpPr>
        <p:spPr>
          <a:xfrm>
            <a:off x="1374446" y="1701783"/>
            <a:ext cx="9456114" cy="707886"/>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Langkah-langkah mengonfigurasi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pada kartu jaringan (NIC) komputer yang terhubung dengan </a:t>
            </a:r>
            <a:r>
              <a:rPr lang="id-ID" sz="2000" i="1" dirty="0">
                <a:latin typeface="Cambria" panose="02040503050406030204" pitchFamily="18" charset="0"/>
                <a:ea typeface="Cambria" panose="02040503050406030204" pitchFamily="18" charset="0"/>
              </a:rPr>
              <a:t>switch</a:t>
            </a:r>
            <a:r>
              <a:rPr lang="id-ID" sz="2000" dirty="0">
                <a:latin typeface="Cambria" panose="02040503050406030204" pitchFamily="18" charset="0"/>
                <a:ea typeface="Cambria" panose="02040503050406030204" pitchFamily="18" charset="0"/>
              </a:rPr>
              <a:t> jaringan lokal.</a:t>
            </a:r>
          </a:p>
        </p:txBody>
      </p:sp>
    </p:spTree>
    <p:extLst>
      <p:ext uri="{BB962C8B-B14F-4D97-AF65-F5344CB8AC3E}">
        <p14:creationId xmlns:p14="http://schemas.microsoft.com/office/powerpoint/2010/main" val="31706621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631999" y="612842"/>
            <a:ext cx="6912768" cy="57606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t>Insert </a:t>
            </a:r>
            <a:r>
              <a:rPr lang="id-ID" sz="2400" dirty="0"/>
              <a:t>Gambar 4.29 Tampilan </a:t>
            </a:r>
            <a:r>
              <a:rPr lang="id-ID" sz="2400" b="1" dirty="0"/>
              <a:t>Change</a:t>
            </a:r>
            <a:r>
              <a:rPr lang="id-ID" sz="2400" dirty="0"/>
              <a:t> </a:t>
            </a:r>
            <a:r>
              <a:rPr lang="id-ID" sz="2400" b="1" dirty="0"/>
              <a:t>adapter</a:t>
            </a:r>
            <a:r>
              <a:rPr lang="id-ID" sz="2400" dirty="0"/>
              <a:t> </a:t>
            </a:r>
            <a:r>
              <a:rPr lang="id-ID" sz="2400" b="1" dirty="0"/>
              <a:t>settings</a:t>
            </a:r>
            <a:r>
              <a:rPr lang="id-ID" sz="2400" dirty="0"/>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8" name="Straight Connector 7"/>
          <p:cNvCxnSpPr/>
          <p:nvPr/>
        </p:nvCxnSpPr>
        <p:spPr>
          <a:xfrm>
            <a:off x="1476010" y="612842"/>
            <a:ext cx="0" cy="529776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380932" y="402267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659681" y="3914480"/>
            <a:ext cx="3930414" cy="1938992"/>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Klik kanan ikon </a:t>
            </a:r>
            <a:r>
              <a:rPr lang="id-ID" sz="2000" b="1" dirty="0">
                <a:latin typeface="Cambria" panose="02040503050406030204" pitchFamily="18" charset="0"/>
                <a:ea typeface="Cambria" panose="02040503050406030204" pitchFamily="18" charset="0"/>
              </a:rPr>
              <a:t>Ethernet</a:t>
            </a:r>
            <a:r>
              <a:rPr lang="id-ID" sz="2000" dirty="0">
                <a:latin typeface="Cambria" panose="02040503050406030204" pitchFamily="18" charset="0"/>
                <a:ea typeface="Cambria" panose="02040503050406030204" pitchFamily="18" charset="0"/>
              </a:rPr>
              <a:t> – pilih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Jika ikon tersebut menampilkan tanda silang merah seperti gambar, berarti </a:t>
            </a:r>
            <a:r>
              <a:rPr lang="id-ID" sz="2000" i="1" dirty="0">
                <a:latin typeface="Cambria" panose="02040503050406030204" pitchFamily="18" charset="0"/>
                <a:ea typeface="Cambria" panose="02040503050406030204" pitchFamily="18" charset="0"/>
              </a:rPr>
              <a:t>interface</a:t>
            </a:r>
            <a:r>
              <a:rPr lang="id-ID" sz="2000" dirty="0">
                <a:latin typeface="Cambria" panose="02040503050406030204" pitchFamily="18" charset="0"/>
                <a:ea typeface="Cambria" panose="02040503050406030204" pitchFamily="18" charset="0"/>
              </a:rPr>
              <a:t> kartu jaringan belum terhubung dengan jaringan.</a:t>
            </a:r>
          </a:p>
        </p:txBody>
      </p:sp>
      <p:sp>
        <p:nvSpPr>
          <p:cNvPr id="13" name="Content Placeholder 2"/>
          <p:cNvSpPr txBox="1">
            <a:spLocks/>
          </p:cNvSpPr>
          <p:nvPr/>
        </p:nvSpPr>
        <p:spPr>
          <a:xfrm>
            <a:off x="8267306" y="4003900"/>
            <a:ext cx="2112927" cy="21973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t>Insert </a:t>
            </a:r>
            <a:r>
              <a:rPr lang="id-ID" sz="2400" dirty="0"/>
              <a:t>Gambar 4.30 Tampilan properti </a:t>
            </a:r>
            <a:r>
              <a:rPr lang="id-ID" sz="2400" b="1" dirty="0"/>
              <a:t>Ethernet</a:t>
            </a:r>
            <a:r>
              <a:rPr lang="id-ID" sz="2400" dirty="0"/>
              <a: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4699" y="3772617"/>
            <a:ext cx="3818135" cy="222271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0607" y="259060"/>
            <a:ext cx="7210786" cy="3397916"/>
          </a:xfrm>
          <a:prstGeom prst="rect">
            <a:avLst/>
          </a:prstGeom>
        </p:spPr>
      </p:pic>
    </p:spTree>
    <p:extLst>
      <p:ext uri="{BB962C8B-B14F-4D97-AF65-F5344CB8AC3E}">
        <p14:creationId xmlns:p14="http://schemas.microsoft.com/office/powerpoint/2010/main" val="2498302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cxnSp>
        <p:nvCxnSpPr>
          <p:cNvPr id="5" name="Straight Connector 4"/>
          <p:cNvCxnSpPr/>
          <p:nvPr/>
        </p:nvCxnSpPr>
        <p:spPr>
          <a:xfrm>
            <a:off x="1476010" y="879150"/>
            <a:ext cx="0" cy="487879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380932" y="127004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659681" y="1048732"/>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Pilih </a:t>
            </a:r>
            <a:r>
              <a:rPr lang="id-ID" sz="2000" b="1" dirty="0">
                <a:latin typeface="Cambria" panose="02040503050406030204" pitchFamily="18" charset="0"/>
                <a:ea typeface="Cambria" panose="02040503050406030204" pitchFamily="18" charset="0"/>
              </a:rPr>
              <a:t>Internet Protocol Version 4 (TCP/IPv4)</a:t>
            </a:r>
            <a:r>
              <a:rPr lang="id-ID" sz="2000" dirty="0">
                <a:latin typeface="Cambria" panose="02040503050406030204" pitchFamily="18" charset="0"/>
                <a:ea typeface="Cambria" panose="02040503050406030204" pitchFamily="18" charset="0"/>
              </a:rPr>
              <a:t> –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atau dobel klik untuk menampilkan menu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versi 4.</a:t>
            </a:r>
          </a:p>
        </p:txBody>
      </p:sp>
      <p:sp>
        <p:nvSpPr>
          <p:cNvPr id="10" name="Oval 9"/>
          <p:cNvSpPr/>
          <p:nvPr/>
        </p:nvSpPr>
        <p:spPr>
          <a:xfrm>
            <a:off x="1380932" y="196283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666168" y="1900083"/>
            <a:ext cx="9170878" cy="2246769"/>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Selanjutnya, lakukan pengaturan IP address sesuai dengan ketentuan IP dalam laboratorium komputer sekolah. Dalam contoh ini, menggunakan ketentuan sebagai berikut:</a:t>
            </a:r>
          </a:p>
          <a:p>
            <a:pPr marL="285750" indent="-285750" algn="just">
              <a:buFont typeface="Arial" panose="020B0604020202020204" pitchFamily="34" charset="0"/>
              <a:buChar char="•"/>
              <a:tabLst>
                <a:tab pos="484705" algn="l"/>
              </a:tabLst>
            </a:pPr>
            <a:r>
              <a:rPr lang="id-ID" sz="2000" dirty="0">
                <a:latin typeface="Cambria" panose="02040503050406030204" pitchFamily="18" charset="0"/>
                <a:ea typeface="Cambria" panose="02040503050406030204" pitchFamily="18" charset="0"/>
              </a:rPr>
              <a:t>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 10.10.10.53</a:t>
            </a:r>
          </a:p>
          <a:p>
            <a:pPr marL="285750" indent="-285750" algn="just">
              <a:buFont typeface="Arial" panose="020B0604020202020204" pitchFamily="34" charset="0"/>
              <a:buChar char="•"/>
              <a:tabLst>
                <a:tab pos="484705" algn="l"/>
              </a:tabLst>
            </a:pPr>
            <a:r>
              <a:rPr lang="id-ID" sz="2000" i="1" dirty="0">
                <a:latin typeface="Cambria" panose="02040503050406030204" pitchFamily="18" charset="0"/>
                <a:ea typeface="Cambria" panose="02040503050406030204" pitchFamily="18" charset="0"/>
              </a:rPr>
              <a:t>Subnet Mask</a:t>
            </a:r>
            <a:r>
              <a:rPr lang="id-ID" sz="2000" dirty="0">
                <a:latin typeface="Cambria" panose="02040503050406030204" pitchFamily="18" charset="0"/>
                <a:ea typeface="Cambria" panose="02040503050406030204" pitchFamily="18" charset="0"/>
              </a:rPr>
              <a:t>	: 255.255.255.192</a:t>
            </a:r>
          </a:p>
          <a:p>
            <a:pPr marL="285750" indent="-285750" algn="just">
              <a:buFont typeface="Arial" panose="020B0604020202020204" pitchFamily="34" charset="0"/>
              <a:buChar char="•"/>
              <a:tabLst>
                <a:tab pos="484705" algn="l"/>
              </a:tabLst>
            </a:pPr>
            <a:r>
              <a:rPr lang="id-ID" sz="2000" i="1" dirty="0">
                <a:latin typeface="Cambria" panose="02040503050406030204" pitchFamily="18" charset="0"/>
                <a:ea typeface="Cambria" panose="02040503050406030204" pitchFamily="18" charset="0"/>
              </a:rPr>
              <a:t>Gateway</a:t>
            </a:r>
            <a:r>
              <a:rPr lang="id-ID" sz="2000" dirty="0">
                <a:latin typeface="Cambria" panose="02040503050406030204" pitchFamily="18" charset="0"/>
                <a:ea typeface="Cambria" panose="02040503050406030204" pitchFamily="18" charset="0"/>
              </a:rPr>
              <a:t>	: 10.10.10.62</a:t>
            </a:r>
          </a:p>
          <a:p>
            <a:pPr marL="285750" indent="-285750" algn="just">
              <a:buFont typeface="Arial" panose="020B0604020202020204" pitchFamily="34" charset="0"/>
              <a:buChar char="•"/>
              <a:tabLst>
                <a:tab pos="484705" algn="l"/>
              </a:tabLst>
            </a:pPr>
            <a:r>
              <a:rPr lang="id-ID" sz="2000" dirty="0">
                <a:latin typeface="Cambria" panose="02040503050406030204" pitchFamily="18" charset="0"/>
                <a:ea typeface="Cambria" panose="02040503050406030204" pitchFamily="18" charset="0"/>
              </a:rPr>
              <a:t>DNS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 8.8.8.8</a:t>
            </a:r>
          </a:p>
        </p:txBody>
      </p:sp>
      <p:sp>
        <p:nvSpPr>
          <p:cNvPr id="12" name="Oval 11"/>
          <p:cNvSpPr/>
          <p:nvPr/>
        </p:nvSpPr>
        <p:spPr>
          <a:xfrm>
            <a:off x="1380932" y="438339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666168" y="4271863"/>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Setelah itu, klik </a:t>
            </a:r>
            <a:r>
              <a:rPr lang="id-ID" sz="2000" b="1" dirty="0">
                <a:latin typeface="Cambria" panose="02040503050406030204" pitchFamily="18" charset="0"/>
                <a:ea typeface="Cambria" panose="02040503050406030204" pitchFamily="18" charset="0"/>
              </a:rPr>
              <a:t>OK</a:t>
            </a:r>
            <a:r>
              <a:rPr lang="id-ID" sz="2000" dirty="0">
                <a:latin typeface="Cambria" panose="02040503050406030204" pitchFamily="18" charset="0"/>
                <a:ea typeface="Cambria" panose="02040503050406030204" pitchFamily="18" charset="0"/>
              </a:rPr>
              <a:t> dan tutup kotak dialog </a:t>
            </a:r>
            <a:r>
              <a:rPr lang="id-ID" sz="2000" b="1" dirty="0">
                <a:latin typeface="Cambria" panose="02040503050406030204" pitchFamily="18" charset="0"/>
                <a:ea typeface="Cambria" panose="02040503050406030204" pitchFamily="18" charset="0"/>
              </a:rPr>
              <a:t>Local Area Connection Properties</a:t>
            </a:r>
            <a:r>
              <a:rPr lang="id-ID" sz="2000" dirty="0">
                <a:latin typeface="Cambria" panose="02040503050406030204" pitchFamily="18" charset="0"/>
                <a:ea typeface="Cambria" panose="02040503050406030204" pitchFamily="18" charset="0"/>
              </a:rPr>
              <a:t>.</a:t>
            </a:r>
          </a:p>
        </p:txBody>
      </p:sp>
      <p:sp>
        <p:nvSpPr>
          <p:cNvPr id="14" name="Oval 13"/>
          <p:cNvSpPr/>
          <p:nvPr/>
        </p:nvSpPr>
        <p:spPr>
          <a:xfrm>
            <a:off x="1380932" y="4981910"/>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666168" y="487038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Buka </a:t>
            </a:r>
            <a:r>
              <a:rPr lang="id-ID" sz="2000" i="1" dirty="0">
                <a:latin typeface="Cambria" panose="02040503050406030204" pitchFamily="18" charset="0"/>
                <a:ea typeface="Cambria" panose="02040503050406030204" pitchFamily="18" charset="0"/>
              </a:rPr>
              <a:t>command prompt</a:t>
            </a:r>
            <a:r>
              <a:rPr lang="id-ID" sz="2000" dirty="0">
                <a:latin typeface="Cambria" panose="02040503050406030204" pitchFamily="18" charset="0"/>
                <a:ea typeface="Cambria" panose="02040503050406030204" pitchFamily="18" charset="0"/>
              </a:rPr>
              <a:t> Windows. Periksa bahwa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versi 4 sudah benar dengan mengetikkan perintah </a:t>
            </a:r>
            <a:r>
              <a:rPr lang="id-ID" sz="2000" b="1" dirty="0">
                <a:latin typeface="Cambria" panose="02040503050406030204" pitchFamily="18" charset="0"/>
                <a:ea typeface="Cambria" panose="02040503050406030204" pitchFamily="18" charset="0"/>
              </a:rPr>
              <a:t>iponfig</a:t>
            </a:r>
            <a:r>
              <a:rPr lang="id-ID"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7554519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4" idx="4"/>
          </p:cNvCxnSpPr>
          <p:nvPr/>
        </p:nvCxnSpPr>
        <p:spPr>
          <a:xfrm>
            <a:off x="1476010" y="879150"/>
            <a:ext cx="1" cy="581056"/>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1380932" y="127004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1659681" y="1048732"/>
            <a:ext cx="9170878" cy="5016758"/>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Langkah selanjutnya adalah melakukan uji konektivitas jaringan dengan memasukkan perintah berikut.</a:t>
            </a:r>
          </a:p>
          <a:p>
            <a:pPr marL="954593" indent="-469888" algn="just" defTabSz="838179">
              <a:buFont typeface="+mj-lt"/>
              <a:buAutoNum type="arabicParenR"/>
            </a:pPr>
            <a:r>
              <a:rPr lang="id-ID" sz="2000" dirty="0">
                <a:latin typeface="Cambria" panose="02040503050406030204" pitchFamily="18" charset="0"/>
                <a:ea typeface="Cambria" panose="02040503050406030204" pitchFamily="18" charset="0"/>
              </a:rPr>
              <a:t>ping 127.0.0.1</a:t>
            </a:r>
          </a:p>
          <a:p>
            <a:pPr marL="954593" indent="0" algn="just" defTabSz="247644">
              <a:buNone/>
            </a:pPr>
            <a:r>
              <a:rPr lang="id-ID" sz="2000" dirty="0">
                <a:latin typeface="Cambria" panose="02040503050406030204" pitchFamily="18" charset="0"/>
                <a:ea typeface="Cambria" panose="02040503050406030204" pitchFamily="18" charset="0"/>
              </a:rPr>
              <a:t>	Jika ditampilkan pesan “</a:t>
            </a:r>
            <a:r>
              <a:rPr lang="id-ID" sz="2000" b="1" dirty="0">
                <a:latin typeface="Cambria" panose="02040503050406030204" pitchFamily="18" charset="0"/>
                <a:ea typeface="Cambria" panose="02040503050406030204" pitchFamily="18" charset="0"/>
              </a:rPr>
              <a:t>Reply from 127.0.0.1</a:t>
            </a:r>
            <a:r>
              <a:rPr lang="id-ID" sz="2000" dirty="0">
                <a:latin typeface="Cambria" panose="02040503050406030204" pitchFamily="18" charset="0"/>
                <a:ea typeface="Cambria" panose="02040503050406030204" pitchFamily="18" charset="0"/>
              </a:rPr>
              <a:t> ....”, hal tersebut menunjukkan bahwa loopback adapter dalam kondisi baik.</a:t>
            </a:r>
          </a:p>
          <a:p>
            <a:pPr marL="954593" indent="-469888" algn="just" defTabSz="838179">
              <a:buFont typeface="+mj-lt"/>
              <a:buAutoNum type="arabicParenR" startAt="2"/>
            </a:pPr>
            <a:r>
              <a:rPr lang="id-ID" sz="2000" dirty="0">
                <a:latin typeface="Cambria" panose="02040503050406030204" pitchFamily="18" charset="0"/>
                <a:ea typeface="Cambria" panose="02040503050406030204" pitchFamily="18" charset="0"/>
              </a:rPr>
              <a:t>ping 10.10.10.53</a:t>
            </a:r>
          </a:p>
          <a:p>
            <a:pPr marL="954593" indent="0" algn="just" defTabSz="954593">
              <a:buNone/>
            </a:pPr>
            <a:r>
              <a:rPr lang="id-ID" sz="2000" dirty="0">
                <a:latin typeface="Cambria" panose="02040503050406030204" pitchFamily="18" charset="0"/>
                <a:ea typeface="Cambria" panose="02040503050406030204" pitchFamily="18" charset="0"/>
              </a:rPr>
              <a:t>Jika ditampilkan pesan “</a:t>
            </a:r>
            <a:r>
              <a:rPr lang="id-ID" sz="2000" b="1" dirty="0">
                <a:latin typeface="Cambria" panose="02040503050406030204" pitchFamily="18" charset="0"/>
                <a:ea typeface="Cambria" panose="02040503050406030204" pitchFamily="18" charset="0"/>
              </a:rPr>
              <a:t>Reply from 127.0.0.53</a:t>
            </a:r>
            <a:r>
              <a:rPr lang="id-ID" sz="2000" dirty="0">
                <a:latin typeface="Cambria" panose="02040503050406030204" pitchFamily="18" charset="0"/>
                <a:ea typeface="Cambria" panose="02040503050406030204" pitchFamily="18" charset="0"/>
              </a:rPr>
              <a:t> ....”, hal tersebut menunjukkan bahwa kartu jaringan lokal dengan IP address 10.10.10.53 dalam kondisi baik.</a:t>
            </a:r>
          </a:p>
          <a:p>
            <a:pPr marL="954593" indent="-469888" algn="just" defTabSz="954593">
              <a:buFont typeface="+mj-lt"/>
              <a:buAutoNum type="arabicParenR" startAt="3"/>
            </a:pPr>
            <a:r>
              <a:rPr lang="id-ID" sz="2000" dirty="0">
                <a:latin typeface="Cambria" panose="02040503050406030204" pitchFamily="18" charset="0"/>
                <a:ea typeface="Cambria" panose="02040503050406030204" pitchFamily="18" charset="0"/>
              </a:rPr>
              <a:t>ping 8.8.8.8</a:t>
            </a:r>
          </a:p>
          <a:p>
            <a:pPr marL="954593" indent="-469888" algn="just" defTabSz="954593">
              <a:buNone/>
            </a:pPr>
            <a:r>
              <a:rPr lang="id-ID" sz="2000" dirty="0">
                <a:latin typeface="Cambria" panose="02040503050406030204" pitchFamily="18" charset="0"/>
                <a:ea typeface="Cambria" panose="02040503050406030204" pitchFamily="18" charset="0"/>
              </a:rPr>
              <a:t>	Jika ditampilkan pesan “</a:t>
            </a:r>
            <a:r>
              <a:rPr lang="id-ID" sz="2000" b="1" dirty="0">
                <a:latin typeface="Cambria" panose="02040503050406030204" pitchFamily="18" charset="0"/>
                <a:ea typeface="Cambria" panose="02040503050406030204" pitchFamily="18" charset="0"/>
              </a:rPr>
              <a:t>Reply from 8.8.8.8</a:t>
            </a:r>
            <a:r>
              <a:rPr lang="id-ID" sz="2000" dirty="0">
                <a:latin typeface="Cambria" panose="02040503050406030204" pitchFamily="18" charset="0"/>
                <a:ea typeface="Cambria" panose="02040503050406030204" pitchFamily="18" charset="0"/>
              </a:rPr>
              <a:t> ....”, hal tersebut menunjukkan bahwa komputer telah terhubung dengan internet.</a:t>
            </a:r>
          </a:p>
          <a:p>
            <a:pPr marL="954593" indent="-469888" algn="just" defTabSz="954593">
              <a:buFont typeface="+mj-lt"/>
              <a:buAutoNum type="arabicParenR" startAt="4"/>
            </a:pPr>
            <a:r>
              <a:rPr lang="id-ID" sz="2000" dirty="0">
                <a:latin typeface="Cambria" panose="02040503050406030204" pitchFamily="18" charset="0"/>
                <a:ea typeface="Cambria" panose="02040503050406030204" pitchFamily="18" charset="0"/>
              </a:rPr>
              <a:t>ping google.com</a:t>
            </a:r>
          </a:p>
          <a:p>
            <a:pPr marL="954593" indent="0" algn="just" defTabSz="954593">
              <a:buNone/>
            </a:pPr>
            <a:r>
              <a:rPr lang="id-ID" sz="2000" dirty="0">
                <a:latin typeface="Cambria" panose="02040503050406030204" pitchFamily="18" charset="0"/>
                <a:ea typeface="Cambria" panose="02040503050406030204" pitchFamily="18" charset="0"/>
              </a:rPr>
              <a:t>Jika pengujian koneksi dengan </a:t>
            </a:r>
            <a:r>
              <a:rPr lang="id-ID" sz="2000" i="1" dirty="0">
                <a:latin typeface="Cambria" panose="02040503050406030204" pitchFamily="18" charset="0"/>
                <a:ea typeface="Cambria" panose="02040503050406030204" pitchFamily="18" charset="0"/>
              </a:rPr>
              <a:t>host</a:t>
            </a:r>
            <a:r>
              <a:rPr lang="id-ID" sz="2000" dirty="0">
                <a:latin typeface="Cambria" panose="02040503050406030204" pitchFamily="18" charset="0"/>
                <a:ea typeface="Cambria" panose="02040503050406030204" pitchFamily="18" charset="0"/>
              </a:rPr>
              <a:t> 8.8.8.8 yang merupakan DNS server Google telah berhasil dilakukan, seharusnya akan ditampilkan informasi bahwa komputer dapat terkoneksi dengan server.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92532"/>
            <a:ext cx="12176766" cy="640882"/>
          </a:xfrm>
          <a:prstGeom prst="rect">
            <a:avLst/>
          </a:prstGeom>
        </p:spPr>
      </p:pic>
    </p:spTree>
    <p:extLst>
      <p:ext uri="{BB962C8B-B14F-4D97-AF65-F5344CB8AC3E}">
        <p14:creationId xmlns:p14="http://schemas.microsoft.com/office/powerpoint/2010/main" val="18129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2129179"/>
            <a:ext cx="12192000" cy="3420721"/>
          </a:xfrm>
          <a:prstGeom prst="rect">
            <a:avLst/>
          </a:prstGeom>
          <a:noFill/>
          <a:ln w="76200">
            <a:solidFill>
              <a:schemeClr val="accent5">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84613" y="2332379"/>
            <a:ext cx="9287374" cy="1060713"/>
          </a:xfrm>
        </p:spPr>
        <p:txBody>
          <a:bodyPr anchor="ctr">
            <a:normAutofit/>
          </a:bodyPr>
          <a:lstStyle/>
          <a:p>
            <a:pPr marL="0" indent="0" algn="ctr">
              <a:buNone/>
            </a:pPr>
            <a:r>
              <a:rPr lang="en-US" sz="2000" dirty="0">
                <a:latin typeface="Cambria" panose="02040503050406030204" pitchFamily="18" charset="0"/>
                <a:ea typeface="Cambria" panose="02040503050406030204" pitchFamily="18" charset="0"/>
              </a:rPr>
              <a:t>Proses </a:t>
            </a:r>
            <a:r>
              <a:rPr lang="en-US" sz="2000" dirty="0" err="1">
                <a:latin typeface="Cambria" panose="02040503050406030204" pitchFamily="18" charset="0"/>
                <a:ea typeface="Cambria" panose="02040503050406030204" pitchFamily="18" charset="0"/>
              </a:rPr>
              <a:t>transmisi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jaringan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disebut</a:t>
            </a:r>
            <a:r>
              <a:rPr lang="en-US" sz="2000" dirty="0">
                <a:latin typeface="Cambria" panose="02040503050406030204" pitchFamily="18" charset="0"/>
                <a:ea typeface="Cambria" panose="02040503050406030204" pitchFamily="18" charset="0"/>
              </a:rPr>
              <a:t> juga </a:t>
            </a:r>
            <a:r>
              <a:rPr lang="en-US" sz="2000" dirty="0" err="1">
                <a:latin typeface="Cambria" panose="02040503050406030204" pitchFamily="18" charset="0"/>
                <a:ea typeface="Cambria" panose="02040503050406030204" pitchFamily="18" charset="0"/>
              </a:rPr>
              <a:t>komunikasi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dibedakan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menjadi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tiga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jenis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yaitu</a:t>
            </a:r>
            <a:r>
              <a:rPr lang="id-ID" sz="2000" dirty="0">
                <a:latin typeface="Cambria" panose="02040503050406030204" pitchFamily="18" charset="0"/>
                <a:ea typeface="Cambria" panose="02040503050406030204" pitchFamily="18" charset="0"/>
              </a:rPr>
              <a:t>:</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63885" y="722525"/>
            <a:ext cx="4711232" cy="584775"/>
          </a:xfrm>
          <a:prstGeom prst="rect">
            <a:avLst/>
          </a:prstGeom>
          <a:noFill/>
        </p:spPr>
        <p:txBody>
          <a:bodyPr wrap="square" rtlCol="0">
            <a:spAutoFit/>
          </a:bodyPr>
          <a:lstStyle/>
          <a:p>
            <a:pPr lvl="0"/>
            <a:r>
              <a:rPr lang="en-US" sz="3200" dirty="0" err="1">
                <a:solidFill>
                  <a:prstClr val="black"/>
                </a:solidFill>
                <a:latin typeface="Cambria" panose="02040503050406030204" pitchFamily="18" charset="0"/>
                <a:ea typeface="Cambria" panose="02040503050406030204" pitchFamily="18" charset="0"/>
              </a:rPr>
              <a:t>Transmisi</a:t>
            </a:r>
            <a:r>
              <a:rPr lang="en-US" sz="3200" dirty="0">
                <a:solidFill>
                  <a:prstClr val="black"/>
                </a:solidFill>
                <a:latin typeface="Cambria" panose="02040503050406030204" pitchFamily="18" charset="0"/>
                <a:ea typeface="Cambria" panose="02040503050406030204" pitchFamily="18" charset="0"/>
              </a:rPr>
              <a:t> Data</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3" name="Group 2"/>
          <p:cNvGrpSpPr/>
          <p:nvPr/>
        </p:nvGrpSpPr>
        <p:grpSpPr>
          <a:xfrm>
            <a:off x="910586" y="3775734"/>
            <a:ext cx="3244003" cy="1206881"/>
            <a:chOff x="492258" y="2703014"/>
            <a:chExt cx="3244003" cy="1206881"/>
          </a:xfrm>
        </p:grpSpPr>
        <p:sp>
          <p:nvSpPr>
            <p:cNvPr id="23" name="Google Shape;5478;p45">
              <a:extLst>
                <a:ext uri="{FF2B5EF4-FFF2-40B4-BE49-F238E27FC236}">
                  <a16:creationId xmlns:a16="http://schemas.microsoft.com/office/drawing/2014/main" xmlns="" id="{9F227F76-3F95-B831-2A5A-72030BB4DA6E}"/>
                </a:ext>
              </a:extLst>
            </p:cNvPr>
            <p:cNvSpPr/>
            <p:nvPr/>
          </p:nvSpPr>
          <p:spPr>
            <a:xfrm>
              <a:off x="596112" y="2753473"/>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C0504D">
                <a:lumMod val="40000"/>
                <a:lumOff val="60000"/>
                <a:alpha val="5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5" name="Rectangle 24"/>
            <p:cNvSpPr/>
            <p:nvPr/>
          </p:nvSpPr>
          <p:spPr>
            <a:xfrm>
              <a:off x="685664" y="2980463"/>
              <a:ext cx="3050597" cy="646331"/>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Simplex</a:t>
              </a:r>
              <a:r>
                <a:rPr lang="id-ID" b="1" dirty="0">
                  <a:latin typeface="Cambria" panose="02040503050406030204" pitchFamily="18" charset="0"/>
                  <a:ea typeface="Cambria" panose="02040503050406030204" pitchFamily="18" charset="0"/>
                </a:rPr>
                <a:t> </a:t>
              </a:r>
              <a:r>
                <a:rPr lang="en-US" b="1" dirty="0" smtClean="0">
                  <a:latin typeface="Cambria" panose="02040503050406030204" pitchFamily="18" charset="0"/>
                  <a:ea typeface="Cambria" panose="02040503050406030204" pitchFamily="18" charset="0"/>
                </a:rPr>
                <a:t>a</a:t>
              </a:r>
              <a:r>
                <a:rPr lang="id-ID" b="1" dirty="0" smtClean="0">
                  <a:latin typeface="Cambria" panose="02040503050406030204" pitchFamily="18" charset="0"/>
                  <a:ea typeface="Cambria" panose="02040503050406030204" pitchFamily="18" charset="0"/>
                </a:rPr>
                <a:t>tau </a:t>
              </a:r>
              <a:r>
                <a:rPr lang="id-ID" b="1" dirty="0">
                  <a:latin typeface="Cambria" panose="02040503050406030204" pitchFamily="18" charset="0"/>
                  <a:ea typeface="Cambria" panose="02040503050406030204" pitchFamily="18" charset="0"/>
                </a:rPr>
                <a:t>Sistem Komunikasi Satu Arah</a:t>
              </a:r>
            </a:p>
          </p:txBody>
        </p:sp>
        <p:sp>
          <p:nvSpPr>
            <p:cNvPr id="26" name="Google Shape;5478;p45">
              <a:extLst>
                <a:ext uri="{FF2B5EF4-FFF2-40B4-BE49-F238E27FC236}">
                  <a16:creationId xmlns:a16="http://schemas.microsoft.com/office/drawing/2014/main" xmlns="" id="{9F227F76-3F95-B831-2A5A-72030BB4DA6E}"/>
                </a:ext>
              </a:extLst>
            </p:cNvPr>
            <p:cNvSpPr/>
            <p:nvPr/>
          </p:nvSpPr>
          <p:spPr>
            <a:xfrm>
              <a:off x="492258" y="2703014"/>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grpSp>
      <p:grpSp>
        <p:nvGrpSpPr>
          <p:cNvPr id="32" name="Group 31"/>
          <p:cNvGrpSpPr/>
          <p:nvPr/>
        </p:nvGrpSpPr>
        <p:grpSpPr>
          <a:xfrm>
            <a:off x="8034481" y="3750391"/>
            <a:ext cx="3266878" cy="1212044"/>
            <a:chOff x="5880325" y="2699556"/>
            <a:chExt cx="3266878" cy="1212044"/>
          </a:xfrm>
        </p:grpSpPr>
        <p:sp>
          <p:nvSpPr>
            <p:cNvPr id="22" name="Google Shape;5478;p45">
              <a:extLst>
                <a:ext uri="{FF2B5EF4-FFF2-40B4-BE49-F238E27FC236}">
                  <a16:creationId xmlns:a16="http://schemas.microsoft.com/office/drawing/2014/main" xmlns="" id="{9F227F76-3F95-B831-2A5A-72030BB4DA6E}"/>
                </a:ext>
              </a:extLst>
            </p:cNvPr>
            <p:cNvSpPr/>
            <p:nvPr/>
          </p:nvSpPr>
          <p:spPr>
            <a:xfrm flipV="1">
              <a:off x="5966067" y="2755178"/>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rgbClr val="F79646">
                <a:lumMod val="60000"/>
                <a:lumOff val="40000"/>
                <a:alpha val="5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7" name="Google Shape;5478;p45">
              <a:extLst>
                <a:ext uri="{FF2B5EF4-FFF2-40B4-BE49-F238E27FC236}">
                  <a16:creationId xmlns:a16="http://schemas.microsoft.com/office/drawing/2014/main" xmlns="" id="{9F227F76-3F95-B831-2A5A-72030BB4DA6E}"/>
                </a:ext>
              </a:extLst>
            </p:cNvPr>
            <p:cNvSpPr/>
            <p:nvPr/>
          </p:nvSpPr>
          <p:spPr>
            <a:xfrm flipV="1">
              <a:off x="5880325" y="2699556"/>
              <a:ext cx="3121300" cy="1156422"/>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F79646">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Rectangle 27"/>
            <p:cNvSpPr/>
            <p:nvPr/>
          </p:nvSpPr>
          <p:spPr>
            <a:xfrm>
              <a:off x="5974129" y="2786770"/>
              <a:ext cx="3173074"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Full duplex </a:t>
              </a:r>
              <a:r>
                <a:rPr lang="id-ID" b="1" dirty="0">
                  <a:latin typeface="Cambria" panose="02040503050406030204" pitchFamily="18" charset="0"/>
                  <a:ea typeface="Cambria" panose="02040503050406030204" pitchFamily="18" charset="0"/>
                </a:rPr>
                <a:t>atau sistem komunikasi dua arah sekaligus</a:t>
              </a:r>
            </a:p>
          </p:txBody>
        </p:sp>
      </p:grpSp>
      <p:grpSp>
        <p:nvGrpSpPr>
          <p:cNvPr id="31" name="Group 30"/>
          <p:cNvGrpSpPr/>
          <p:nvPr/>
        </p:nvGrpSpPr>
        <p:grpSpPr>
          <a:xfrm>
            <a:off x="4331640" y="3793255"/>
            <a:ext cx="3513110" cy="1183984"/>
            <a:chOff x="3117621" y="2675277"/>
            <a:chExt cx="3513110" cy="1183984"/>
          </a:xfrm>
        </p:grpSpPr>
        <p:sp>
          <p:nvSpPr>
            <p:cNvPr id="24" name="Google Shape;5637;p47">
              <a:extLst>
                <a:ext uri="{FF2B5EF4-FFF2-40B4-BE49-F238E27FC236}">
                  <a16:creationId xmlns:a16="http://schemas.microsoft.com/office/drawing/2014/main" xmlns="" id="{2FB625E7-266F-C4C9-035F-4E632C454FD1}"/>
                </a:ext>
              </a:extLst>
            </p:cNvPr>
            <p:cNvSpPr/>
            <p:nvPr/>
          </p:nvSpPr>
          <p:spPr>
            <a:xfrm rot="10800000">
              <a:off x="3197832" y="2778913"/>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solidFill>
                  <a:prstClr val="black"/>
                </a:solidFill>
                <a:latin typeface="Cambria" panose="02040503050406030204" pitchFamily="18" charset="0"/>
                <a:ea typeface="Cambria" panose="02040503050406030204" pitchFamily="18" charset="0"/>
              </a:endParaRPr>
            </a:p>
          </p:txBody>
        </p:sp>
        <p:sp>
          <p:nvSpPr>
            <p:cNvPr id="29" name="Google Shape;5637;p47">
              <a:extLst>
                <a:ext uri="{FF2B5EF4-FFF2-40B4-BE49-F238E27FC236}">
                  <a16:creationId xmlns:a16="http://schemas.microsoft.com/office/drawing/2014/main" xmlns="" id="{2FB625E7-266F-C4C9-035F-4E632C454FD1}"/>
                </a:ext>
              </a:extLst>
            </p:cNvPr>
            <p:cNvSpPr/>
            <p:nvPr/>
          </p:nvSpPr>
          <p:spPr>
            <a:xfrm rot="10800000">
              <a:off x="3117621" y="2675277"/>
              <a:ext cx="3432899" cy="1080348"/>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rgbClr val="8064A2">
                  <a:lumMod val="60000"/>
                  <a:lumOff val="40000"/>
                </a:srgbClr>
              </a:solid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endParaRPr>
            </a:p>
          </p:txBody>
        </p:sp>
        <p:sp>
          <p:nvSpPr>
            <p:cNvPr id="30" name="Rectangle 29"/>
            <p:cNvSpPr/>
            <p:nvPr/>
          </p:nvSpPr>
          <p:spPr>
            <a:xfrm>
              <a:off x="3433836" y="2763297"/>
              <a:ext cx="2960890" cy="923330"/>
            </a:xfrm>
            <a:prstGeom prst="rect">
              <a:avLst/>
            </a:prstGeom>
          </p:spPr>
          <p:txBody>
            <a:bodyPr wrap="square" anchor="ctr">
              <a:spAutoFit/>
            </a:bodyPr>
            <a:lstStyle/>
            <a:p>
              <a:pPr lvl="0" algn="ctr"/>
              <a:r>
                <a:rPr lang="id-ID" b="1" i="1" dirty="0">
                  <a:latin typeface="Cambria" panose="02040503050406030204" pitchFamily="18" charset="0"/>
                  <a:ea typeface="Cambria" panose="02040503050406030204" pitchFamily="18" charset="0"/>
                </a:rPr>
                <a:t>Half Duplex </a:t>
              </a:r>
              <a:r>
                <a:rPr lang="en-US" b="1" dirty="0">
                  <a:latin typeface="Cambria" panose="02040503050406030204" pitchFamily="18" charset="0"/>
                  <a:ea typeface="Cambria" panose="02040503050406030204" pitchFamily="18" charset="0"/>
                </a:rPr>
                <a:t>a</a:t>
              </a:r>
              <a:r>
                <a:rPr lang="id-ID" b="1" dirty="0" smtClean="0">
                  <a:latin typeface="Cambria" panose="02040503050406030204" pitchFamily="18" charset="0"/>
                  <a:ea typeface="Cambria" panose="02040503050406030204" pitchFamily="18" charset="0"/>
                </a:rPr>
                <a:t>tau </a:t>
              </a:r>
              <a:r>
                <a:rPr lang="id-ID" b="1" dirty="0">
                  <a:latin typeface="Cambria" panose="02040503050406030204" pitchFamily="18" charset="0"/>
                  <a:ea typeface="Cambria" panose="02040503050406030204" pitchFamily="18" charset="0"/>
                </a:rPr>
                <a:t>Sistem Komunikasi Setengah Dua Arah</a:t>
              </a:r>
            </a:p>
          </p:txBody>
        </p:sp>
      </p:grpSp>
    </p:spTree>
    <p:extLst>
      <p:ext uri="{BB962C8B-B14F-4D97-AF65-F5344CB8AC3E}">
        <p14:creationId xmlns:p14="http://schemas.microsoft.com/office/powerpoint/2010/main" val="12846473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Mengoneksikan Laptop dengan </a:t>
            </a:r>
            <a:r>
              <a:rPr lang="id-ID" sz="2800" i="1" dirty="0">
                <a:latin typeface="Cambria" panose="02040503050406030204" pitchFamily="18" charset="0"/>
                <a:ea typeface="Cambria" panose="02040503050406030204" pitchFamily="18" charset="0"/>
              </a:rPr>
              <a:t>Hotspot</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4" name="Oval 13"/>
          <p:cNvSpPr/>
          <p:nvPr/>
        </p:nvSpPr>
        <p:spPr>
          <a:xfrm>
            <a:off x="1374447" y="325285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3713887"/>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3148946"/>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Memiliki SSID yang di-</a:t>
            </a:r>
            <a:r>
              <a:rPr lang="id-ID" sz="2000" i="1" dirty="0">
                <a:latin typeface="Cambria" panose="02040503050406030204" pitchFamily="18" charset="0"/>
                <a:ea typeface="Cambria" panose="02040503050406030204" pitchFamily="18" charset="0"/>
              </a:rPr>
              <a:t>broadcast</a:t>
            </a:r>
            <a:r>
              <a:rPr lang="id-ID" sz="2000" dirty="0">
                <a:latin typeface="Cambria" panose="02040503050406030204" pitchFamily="18" charset="0"/>
                <a:ea typeface="Cambria" panose="02040503050406030204" pitchFamily="18" charset="0"/>
              </a:rPr>
              <a:t> dan dapat dijangkau oleh perangkat klien.</a:t>
            </a:r>
          </a:p>
        </p:txBody>
      </p:sp>
      <p:sp>
        <p:nvSpPr>
          <p:cNvPr id="17" name="Oval 16"/>
          <p:cNvSpPr/>
          <p:nvPr/>
        </p:nvSpPr>
        <p:spPr>
          <a:xfrm>
            <a:off x="1374446" y="4267390"/>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59682" y="3599628"/>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Biasanya menggunakan gelombang radio dengan frekuensi 2,4 GHz.</a:t>
            </a:r>
          </a:p>
        </p:txBody>
      </p:sp>
      <p:sp>
        <p:nvSpPr>
          <p:cNvPr id="19" name="TextBox 18"/>
          <p:cNvSpPr txBox="1"/>
          <p:nvPr/>
        </p:nvSpPr>
        <p:spPr>
          <a:xfrm>
            <a:off x="1659682" y="4145360"/>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Biasanya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memiliki autentikasi seperti harus memasukkan </a:t>
            </a:r>
            <a:r>
              <a:rPr lang="id-ID" sz="2000" i="1" dirty="0">
                <a:latin typeface="Cambria" panose="02040503050406030204" pitchFamily="18" charset="0"/>
                <a:ea typeface="Cambria" panose="02040503050406030204" pitchFamily="18" charset="0"/>
              </a:rPr>
              <a:t>password</a:t>
            </a:r>
            <a:r>
              <a:rPr lang="id-ID" sz="2000" dirty="0">
                <a:latin typeface="Cambria" panose="02040503050406030204" pitchFamily="18" charset="0"/>
                <a:ea typeface="Cambria" panose="02040503050406030204" pitchFamily="18" charset="0"/>
              </a:rPr>
              <a:t> tertentu ketika terkoneksi dengan SSID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a:t>
            </a:r>
          </a:p>
        </p:txBody>
      </p:sp>
      <p:sp>
        <p:nvSpPr>
          <p:cNvPr id="2" name="Rectangle 1"/>
          <p:cNvSpPr/>
          <p:nvPr/>
        </p:nvSpPr>
        <p:spPr>
          <a:xfrm>
            <a:off x="1374446" y="1701783"/>
            <a:ext cx="9456114" cy="1323439"/>
          </a:xfrm>
          <a:prstGeom prst="rect">
            <a:avLst/>
          </a:prstGeom>
        </p:spPr>
        <p:txBody>
          <a:bodyPr wrap="square">
            <a:spAutoFit/>
          </a:bodyPr>
          <a:lstStyle/>
          <a:p>
            <a:pPr algn="just"/>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merupakan area atau wilayah tertentu yang terdapat sinyal pemancar gelombang radio yang memungkinkan pengguna dengan perangkat yang mampu menangkap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seperti komputer, laptop, PDA, </a:t>
            </a:r>
            <a:r>
              <a:rPr lang="id-ID" sz="2000" i="1" dirty="0">
                <a:latin typeface="Cambria" panose="02040503050406030204" pitchFamily="18" charset="0"/>
                <a:ea typeface="Cambria" panose="02040503050406030204" pitchFamily="18" charset="0"/>
              </a:rPr>
              <a:t>notebook</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smartphone</a:t>
            </a:r>
            <a:r>
              <a:rPr lang="id-ID" sz="2000" dirty="0">
                <a:latin typeface="Cambria" panose="02040503050406030204" pitchFamily="18" charset="0"/>
                <a:ea typeface="Cambria" panose="02040503050406030204" pitchFamily="18" charset="0"/>
              </a:rPr>
              <a:t> dapat terhubung dengan internet.</a:t>
            </a:r>
          </a:p>
        </p:txBody>
      </p:sp>
      <p:sp>
        <p:nvSpPr>
          <p:cNvPr id="20" name="Oval 19"/>
          <p:cNvSpPr/>
          <p:nvPr/>
        </p:nvSpPr>
        <p:spPr>
          <a:xfrm>
            <a:off x="1374446" y="512628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659682" y="4985398"/>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Terkadang ada beberapa layanan </a:t>
            </a:r>
            <a:r>
              <a:rPr lang="id-ID" sz="2000" i="1" dirty="0">
                <a:latin typeface="Cambria" panose="02040503050406030204" pitchFamily="18" charset="0"/>
                <a:ea typeface="Cambria" panose="02040503050406030204" pitchFamily="18" charset="0"/>
              </a:rPr>
              <a:t>hotspot</a:t>
            </a:r>
            <a:r>
              <a:rPr lang="id-ID" sz="2000" dirty="0">
                <a:latin typeface="Cambria" panose="02040503050406030204" pitchFamily="18" charset="0"/>
                <a:ea typeface="Cambria" panose="02040503050406030204" pitchFamily="18" charset="0"/>
              </a:rPr>
              <a:t> yang mewajibkan pengguna untuk </a:t>
            </a:r>
            <a:r>
              <a:rPr lang="id-ID" sz="2000" i="1" dirty="0">
                <a:latin typeface="Cambria" panose="02040503050406030204" pitchFamily="18" charset="0"/>
                <a:ea typeface="Cambria" panose="02040503050406030204" pitchFamily="18" charset="0"/>
              </a:rPr>
              <a:t>login</a:t>
            </a:r>
            <a:r>
              <a:rPr lang="id-ID" sz="2000" dirty="0">
                <a:latin typeface="Cambria" panose="02040503050406030204" pitchFamily="18" charset="0"/>
                <a:ea typeface="Cambria" panose="02040503050406030204" pitchFamily="18" charset="0"/>
              </a:rPr>
              <a:t> melalui </a:t>
            </a:r>
            <a:r>
              <a:rPr lang="id-ID" sz="2000" i="1" dirty="0">
                <a:latin typeface="Cambria" panose="02040503050406030204" pitchFamily="18" charset="0"/>
                <a:ea typeface="Cambria" panose="02040503050406030204" pitchFamily="18" charset="0"/>
              </a:rPr>
              <a:t>web</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browser</a:t>
            </a:r>
            <a:r>
              <a:rPr lang="id-ID" sz="2000" dirty="0">
                <a:latin typeface="Cambria" panose="02040503050406030204" pitchFamily="18" charset="0"/>
                <a:ea typeface="Cambria" panose="02040503050406030204" pitchFamily="18" charset="0"/>
              </a:rPr>
              <a:t> untuk mengakses internet.</a:t>
            </a:r>
          </a:p>
        </p:txBody>
      </p:sp>
    </p:spTree>
    <p:extLst>
      <p:ext uri="{BB962C8B-B14F-4D97-AF65-F5344CB8AC3E}">
        <p14:creationId xmlns:p14="http://schemas.microsoft.com/office/powerpoint/2010/main" val="5449283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Mengakses Internet dengan </a:t>
            </a:r>
            <a:r>
              <a:rPr lang="id-ID" sz="2800" i="1" dirty="0">
                <a:latin typeface="Cambria" panose="02040503050406030204" pitchFamily="18" charset="0"/>
                <a:ea typeface="Cambria" panose="02040503050406030204" pitchFamily="18" charset="0"/>
              </a:rPr>
              <a:t>Web Browser</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Rectangle 12"/>
          <p:cNvSpPr/>
          <p:nvPr/>
        </p:nvSpPr>
        <p:spPr>
          <a:xfrm>
            <a:off x="1298407" y="3717301"/>
            <a:ext cx="2129763" cy="190157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menginstal Google Chrome dan Mozilla Firefox </a:t>
            </a:r>
          </a:p>
        </p:txBody>
      </p:sp>
      <p:grpSp>
        <p:nvGrpSpPr>
          <p:cNvPr id="14" name="Group 13"/>
          <p:cNvGrpSpPr/>
          <p:nvPr/>
        </p:nvGrpSpPr>
        <p:grpSpPr>
          <a:xfrm>
            <a:off x="3625277" y="988715"/>
            <a:ext cx="8974923" cy="6259488"/>
            <a:chOff x="2063177" y="988715"/>
            <a:chExt cx="8974923" cy="6259488"/>
          </a:xfrm>
        </p:grpSpPr>
        <p:sp>
          <p:nvSpPr>
            <p:cNvPr id="15"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 name="Google Shape;1811;p34"/>
            <p:cNvGrpSpPr/>
            <p:nvPr/>
          </p:nvGrpSpPr>
          <p:grpSpPr>
            <a:xfrm>
              <a:off x="2846724" y="1619598"/>
              <a:ext cx="6579571" cy="4752178"/>
              <a:chOff x="1551000" y="452264"/>
              <a:chExt cx="6042000" cy="4363911"/>
            </a:xfrm>
          </p:grpSpPr>
          <p:sp>
            <p:nvSpPr>
              <p:cNvPr id="19"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0" name="Google Shape;1813;p34"/>
              <p:cNvGrpSpPr/>
              <p:nvPr/>
            </p:nvGrpSpPr>
            <p:grpSpPr>
              <a:xfrm>
                <a:off x="1705800" y="452264"/>
                <a:ext cx="5732400" cy="4147136"/>
                <a:chOff x="628875" y="452264"/>
                <a:chExt cx="5732400" cy="4147136"/>
              </a:xfrm>
            </p:grpSpPr>
            <p:sp>
              <p:nvSpPr>
                <p:cNvPr id="2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3" name="Google Shape;1816;p34"/>
                <p:cNvGrpSpPr/>
                <p:nvPr/>
              </p:nvGrpSpPr>
              <p:grpSpPr>
                <a:xfrm>
                  <a:off x="816950" y="452264"/>
                  <a:ext cx="196200" cy="375250"/>
                  <a:chOff x="816950" y="467150"/>
                  <a:chExt cx="196200" cy="375250"/>
                </a:xfrm>
              </p:grpSpPr>
              <p:sp>
                <p:nvSpPr>
                  <p:cNvPr id="6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4" name="Google Shape;1819;p34"/>
                <p:cNvGrpSpPr/>
                <p:nvPr/>
              </p:nvGrpSpPr>
              <p:grpSpPr>
                <a:xfrm>
                  <a:off x="1244763" y="452264"/>
                  <a:ext cx="196200" cy="375250"/>
                  <a:chOff x="816950" y="467150"/>
                  <a:chExt cx="196200" cy="375250"/>
                </a:xfrm>
              </p:grpSpPr>
              <p:sp>
                <p:nvSpPr>
                  <p:cNvPr id="5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5" name="Google Shape;1822;p34"/>
                <p:cNvGrpSpPr/>
                <p:nvPr/>
              </p:nvGrpSpPr>
              <p:grpSpPr>
                <a:xfrm>
                  <a:off x="1672575" y="452264"/>
                  <a:ext cx="196200" cy="375250"/>
                  <a:chOff x="816950" y="467150"/>
                  <a:chExt cx="196200" cy="375250"/>
                </a:xfrm>
              </p:grpSpPr>
              <p:sp>
                <p:nvSpPr>
                  <p:cNvPr id="5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6" name="Google Shape;1825;p34"/>
                <p:cNvGrpSpPr/>
                <p:nvPr/>
              </p:nvGrpSpPr>
              <p:grpSpPr>
                <a:xfrm>
                  <a:off x="2100388" y="452264"/>
                  <a:ext cx="196200" cy="375250"/>
                  <a:chOff x="816950" y="467150"/>
                  <a:chExt cx="196200" cy="375250"/>
                </a:xfrm>
              </p:grpSpPr>
              <p:sp>
                <p:nvSpPr>
                  <p:cNvPr id="5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7" name="Google Shape;1828;p34"/>
                <p:cNvGrpSpPr/>
                <p:nvPr/>
              </p:nvGrpSpPr>
              <p:grpSpPr>
                <a:xfrm>
                  <a:off x="2528200" y="452264"/>
                  <a:ext cx="196200" cy="375250"/>
                  <a:chOff x="816950" y="467150"/>
                  <a:chExt cx="196200" cy="375250"/>
                </a:xfrm>
              </p:grpSpPr>
              <p:sp>
                <p:nvSpPr>
                  <p:cNvPr id="5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8" name="Google Shape;1831;p34"/>
                <p:cNvGrpSpPr/>
                <p:nvPr/>
              </p:nvGrpSpPr>
              <p:grpSpPr>
                <a:xfrm>
                  <a:off x="2956013" y="452264"/>
                  <a:ext cx="196200" cy="375250"/>
                  <a:chOff x="816950" y="467150"/>
                  <a:chExt cx="196200" cy="375250"/>
                </a:xfrm>
              </p:grpSpPr>
              <p:sp>
                <p:nvSpPr>
                  <p:cNvPr id="5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9" name="Google Shape;1834;p34"/>
                <p:cNvGrpSpPr/>
                <p:nvPr/>
              </p:nvGrpSpPr>
              <p:grpSpPr>
                <a:xfrm>
                  <a:off x="3383825" y="452264"/>
                  <a:ext cx="196200" cy="375250"/>
                  <a:chOff x="816950" y="467150"/>
                  <a:chExt cx="196200" cy="375250"/>
                </a:xfrm>
              </p:grpSpPr>
              <p:sp>
                <p:nvSpPr>
                  <p:cNvPr id="4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37;p34"/>
                <p:cNvGrpSpPr/>
                <p:nvPr/>
              </p:nvGrpSpPr>
              <p:grpSpPr>
                <a:xfrm>
                  <a:off x="3811638" y="452264"/>
                  <a:ext cx="196200" cy="375250"/>
                  <a:chOff x="816950" y="467150"/>
                  <a:chExt cx="196200" cy="375250"/>
                </a:xfrm>
              </p:grpSpPr>
              <p:sp>
                <p:nvSpPr>
                  <p:cNvPr id="4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40;p34"/>
                <p:cNvGrpSpPr/>
                <p:nvPr/>
              </p:nvGrpSpPr>
              <p:grpSpPr>
                <a:xfrm>
                  <a:off x="4239450" y="452264"/>
                  <a:ext cx="196200" cy="375250"/>
                  <a:chOff x="816950" y="467150"/>
                  <a:chExt cx="196200" cy="375250"/>
                </a:xfrm>
              </p:grpSpPr>
              <p:sp>
                <p:nvSpPr>
                  <p:cNvPr id="4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43;p34"/>
                <p:cNvGrpSpPr/>
                <p:nvPr/>
              </p:nvGrpSpPr>
              <p:grpSpPr>
                <a:xfrm>
                  <a:off x="4667263" y="452264"/>
                  <a:ext cx="196200" cy="375250"/>
                  <a:chOff x="816950" y="467150"/>
                  <a:chExt cx="196200" cy="375250"/>
                </a:xfrm>
              </p:grpSpPr>
              <p:sp>
                <p:nvSpPr>
                  <p:cNvPr id="4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46;p34"/>
                <p:cNvGrpSpPr/>
                <p:nvPr/>
              </p:nvGrpSpPr>
              <p:grpSpPr>
                <a:xfrm>
                  <a:off x="5095075" y="452264"/>
                  <a:ext cx="196200" cy="375250"/>
                  <a:chOff x="816950" y="467150"/>
                  <a:chExt cx="196200" cy="375250"/>
                </a:xfrm>
              </p:grpSpPr>
              <p:sp>
                <p:nvSpPr>
                  <p:cNvPr id="4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49;p34"/>
                <p:cNvGrpSpPr/>
                <p:nvPr/>
              </p:nvGrpSpPr>
              <p:grpSpPr>
                <a:xfrm>
                  <a:off x="5522888" y="452264"/>
                  <a:ext cx="196200" cy="375250"/>
                  <a:chOff x="816950" y="467150"/>
                  <a:chExt cx="196200" cy="375250"/>
                </a:xfrm>
              </p:grpSpPr>
              <p:sp>
                <p:nvSpPr>
                  <p:cNvPr id="3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52;p34"/>
                <p:cNvGrpSpPr/>
                <p:nvPr/>
              </p:nvGrpSpPr>
              <p:grpSpPr>
                <a:xfrm>
                  <a:off x="5950700" y="452264"/>
                  <a:ext cx="196200" cy="375250"/>
                  <a:chOff x="816950" y="467150"/>
                  <a:chExt cx="196200" cy="375250"/>
                </a:xfrm>
              </p:grpSpPr>
              <p:sp>
                <p:nvSpPr>
                  <p:cNvPr id="3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62" name="Content Placeholder 2"/>
          <p:cNvSpPr>
            <a:spLocks noGrp="1"/>
          </p:cNvSpPr>
          <p:nvPr>
            <p:ph idx="1"/>
          </p:nvPr>
        </p:nvSpPr>
        <p:spPr>
          <a:xfrm>
            <a:off x="5134929" y="2364646"/>
            <a:ext cx="4985569" cy="3367795"/>
          </a:xfrm>
        </p:spPr>
        <p:txBody>
          <a:bodyPr anchor="ctr">
            <a:normAutofit/>
          </a:bodyPr>
          <a:lstStyle/>
          <a:p>
            <a:pPr marL="0" indent="0" algn="ctr">
              <a:buNone/>
            </a:pPr>
            <a:r>
              <a:rPr lang="id-ID" sz="2000" i="1" dirty="0">
                <a:solidFill>
                  <a:schemeClr val="bg1"/>
                </a:solidFill>
                <a:latin typeface="Cambria" panose="02040503050406030204" pitchFamily="18" charset="0"/>
                <a:ea typeface="Cambria" panose="02040503050406030204" pitchFamily="18" charset="0"/>
              </a:rPr>
              <a:t>Web browser </a:t>
            </a:r>
            <a:r>
              <a:rPr lang="id-ID" sz="2000" dirty="0">
                <a:solidFill>
                  <a:schemeClr val="bg1"/>
                </a:solidFill>
                <a:latin typeface="Cambria" panose="02040503050406030204" pitchFamily="18" charset="0"/>
                <a:ea typeface="Cambria" panose="02040503050406030204" pitchFamily="18" charset="0"/>
              </a:rPr>
              <a:t>merupakan aplikasi yang dapat digunakan untuk mengakses konten informasi, seperti gambar, teks, audio, dan video dari berbagai situs yang ada di internet. Contoh </a:t>
            </a:r>
            <a:r>
              <a:rPr lang="id-ID" sz="2000" i="1" dirty="0">
                <a:solidFill>
                  <a:schemeClr val="bg1"/>
                </a:solidFill>
                <a:latin typeface="Cambria" panose="02040503050406030204" pitchFamily="18" charset="0"/>
                <a:ea typeface="Cambria" panose="02040503050406030204" pitchFamily="18" charset="0"/>
              </a:rPr>
              <a:t>browser</a:t>
            </a:r>
            <a:r>
              <a:rPr lang="id-ID" sz="2000" dirty="0">
                <a:solidFill>
                  <a:schemeClr val="bg1"/>
                </a:solidFill>
                <a:latin typeface="Cambria" panose="02040503050406030204" pitchFamily="18" charset="0"/>
                <a:ea typeface="Cambria" panose="02040503050406030204" pitchFamily="18" charset="0"/>
              </a:rPr>
              <a:t> adalah Google Chrome, Mozilla Firefox, Opera, dan Microsoft Edge. Sebelum dapat mengakses informasi di internet, harus menginstal </a:t>
            </a:r>
            <a:r>
              <a:rPr lang="id-ID" sz="2000" i="1" dirty="0">
                <a:solidFill>
                  <a:schemeClr val="bg1"/>
                </a:solidFill>
                <a:latin typeface="Cambria" panose="02040503050406030204" pitchFamily="18" charset="0"/>
                <a:ea typeface="Cambria" panose="02040503050406030204" pitchFamily="18" charset="0"/>
              </a:rPr>
              <a:t>web browser </a:t>
            </a:r>
            <a:r>
              <a:rPr lang="id-ID" sz="2000" dirty="0">
                <a:solidFill>
                  <a:schemeClr val="bg1"/>
                </a:solidFill>
                <a:latin typeface="Cambria" panose="02040503050406030204" pitchFamily="18" charset="0"/>
                <a:ea typeface="Cambria" panose="02040503050406030204" pitchFamily="18" charset="0"/>
              </a:rPr>
              <a:t>pada komputer terlebih dahulu. </a:t>
            </a:r>
          </a:p>
        </p:txBody>
      </p:sp>
      <p:sp>
        <p:nvSpPr>
          <p:cNvPr id="63"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Qr code&#10;&#10;Description automatically generated">
            <a:extLst>
              <a:ext uri="{FF2B5EF4-FFF2-40B4-BE49-F238E27FC236}">
                <a16:creationId xmlns:a16="http://schemas.microsoft.com/office/drawing/2014/main" xmlns="" id="{F132F3F6-CBC5-D2BE-7DC5-5DA23FEA55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8466" y="3616667"/>
            <a:ext cx="2184985" cy="2184985"/>
          </a:xfrm>
          <a:prstGeom prst="rect">
            <a:avLst/>
          </a:prstGeom>
        </p:spPr>
      </p:pic>
    </p:spTree>
    <p:extLst>
      <p:ext uri="{BB962C8B-B14F-4D97-AF65-F5344CB8AC3E}">
        <p14:creationId xmlns:p14="http://schemas.microsoft.com/office/powerpoint/2010/main" val="27108826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roup 7"/>
          <p:cNvGrpSpPr/>
          <p:nvPr/>
        </p:nvGrpSpPr>
        <p:grpSpPr>
          <a:xfrm>
            <a:off x="838203" y="279460"/>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63885" y="487164"/>
            <a:ext cx="4466853" cy="954107"/>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Mengaktifkan </a:t>
            </a:r>
            <a:r>
              <a:rPr lang="id-ID" sz="2800" i="1" dirty="0">
                <a:latin typeface="Cambria" panose="02040503050406030204" pitchFamily="18" charset="0"/>
                <a:ea typeface="Cambria" panose="02040503050406030204" pitchFamily="18" charset="0"/>
              </a:rPr>
              <a:t>Proxy </a:t>
            </a:r>
            <a:r>
              <a:rPr lang="id-ID" sz="2800" dirty="0">
                <a:latin typeface="Cambria" panose="02040503050406030204" pitchFamily="18" charset="0"/>
                <a:ea typeface="Cambria" panose="02040503050406030204" pitchFamily="18" charset="0"/>
              </a:rPr>
              <a:t>pada </a:t>
            </a:r>
            <a:r>
              <a:rPr lang="id-ID" sz="2800" i="1" dirty="0">
                <a:latin typeface="Cambria" panose="02040503050406030204" pitchFamily="18" charset="0"/>
                <a:ea typeface="Cambria" panose="02040503050406030204" pitchFamily="18" charset="0"/>
              </a:rPr>
              <a:t>Web Browser</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2" name="Rectangle 1"/>
          <p:cNvSpPr/>
          <p:nvPr/>
        </p:nvSpPr>
        <p:spPr>
          <a:xfrm>
            <a:off x="1374446" y="1701783"/>
            <a:ext cx="9456114" cy="1015663"/>
          </a:xfrm>
          <a:prstGeom prst="rect">
            <a:avLst/>
          </a:prstGeom>
        </p:spPr>
        <p:txBody>
          <a:bodyPr wrap="square">
            <a:spAutoFit/>
          </a:bodyPr>
          <a:lstStyle/>
          <a:p>
            <a:pPr algn="just"/>
            <a:r>
              <a:rPr lang="id-ID" sz="2000" i="1" dirty="0">
                <a:latin typeface="Cambria" panose="02040503050406030204" pitchFamily="18" charset="0"/>
                <a:ea typeface="Cambria" panose="02040503050406030204" pitchFamily="18" charset="0"/>
              </a:rPr>
              <a:t>Proxy </a:t>
            </a:r>
            <a:r>
              <a:rPr lang="id-ID" sz="2000" dirty="0">
                <a:latin typeface="Cambria" panose="02040503050406030204" pitchFamily="18" charset="0"/>
                <a:ea typeface="Cambria" panose="02040503050406030204" pitchFamily="18" charset="0"/>
              </a:rPr>
              <a:t>bekerja di antara komputer pengguna dengan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website</a:t>
            </a:r>
            <a:r>
              <a:rPr lang="id-ID" sz="2000" dirty="0">
                <a:latin typeface="Cambria" panose="02040503050406030204" pitchFamily="18" charset="0"/>
                <a:ea typeface="Cambria" panose="02040503050406030204" pitchFamily="18" charset="0"/>
              </a:rPr>
              <a:t> tujuan. Setiap </a:t>
            </a:r>
            <a:r>
              <a:rPr lang="id-ID" sz="2000" i="1" dirty="0">
                <a:latin typeface="Cambria" panose="02040503050406030204" pitchFamily="18" charset="0"/>
                <a:ea typeface="Cambria" panose="02040503050406030204" pitchFamily="18" charset="0"/>
              </a:rPr>
              <a:t>request</a:t>
            </a:r>
            <a:r>
              <a:rPr lang="id-ID" sz="2000" dirty="0">
                <a:latin typeface="Cambria" panose="02040503050406030204" pitchFamily="18" charset="0"/>
                <a:ea typeface="Cambria" panose="02040503050406030204" pitchFamily="18" charset="0"/>
              </a:rPr>
              <a:t> komputer akan dirutekan terlebih dahulu menuju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kemudian akan diarahkan kembali menuju server </a:t>
            </a:r>
            <a:r>
              <a:rPr lang="id-ID" sz="2000" i="1" dirty="0">
                <a:latin typeface="Cambria" panose="02040503050406030204" pitchFamily="18" charset="0"/>
                <a:ea typeface="Cambria" panose="02040503050406030204" pitchFamily="18" charset="0"/>
              </a:rPr>
              <a:t>website </a:t>
            </a:r>
            <a:r>
              <a:rPr lang="id-ID" sz="2000" dirty="0">
                <a:latin typeface="Cambria" panose="02040503050406030204" pitchFamily="18" charset="0"/>
                <a:ea typeface="Cambria" panose="02040503050406030204" pitchFamily="18" charset="0"/>
              </a:rPr>
              <a:t>tujuan.</a:t>
            </a:r>
          </a:p>
        </p:txBody>
      </p:sp>
      <p:sp>
        <p:nvSpPr>
          <p:cNvPr id="22" name="Content Placeholder 2"/>
          <p:cNvSpPr txBox="1">
            <a:spLocks/>
          </p:cNvSpPr>
          <p:nvPr/>
        </p:nvSpPr>
        <p:spPr>
          <a:xfrm>
            <a:off x="1469526" y="3044958"/>
            <a:ext cx="9361034" cy="2784309"/>
          </a:xfrm>
          <a:prstGeom prst="roundRect">
            <a:avLst/>
          </a:prstGeom>
          <a:solidFill>
            <a:schemeClr val="accent1">
              <a:lumMod val="20000"/>
              <a:lumOff val="80000"/>
            </a:schemeClr>
          </a:solidFill>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2000" dirty="0">
                <a:latin typeface="Cambria" panose="02040503050406030204" pitchFamily="18" charset="0"/>
                <a:ea typeface="Cambria" panose="02040503050406030204" pitchFamily="18" charset="0"/>
              </a:rPr>
              <a:t>T</a:t>
            </a:r>
            <a:r>
              <a:rPr lang="id-ID" sz="2000" dirty="0">
                <a:latin typeface="Cambria" panose="02040503050406030204" pitchFamily="18" charset="0"/>
                <a:ea typeface="Cambria" panose="02040503050406030204" pitchFamily="18" charset="0"/>
              </a:rPr>
              <a:t>ipe </a:t>
            </a:r>
            <a:r>
              <a:rPr lang="id-ID" sz="2000" i="1" dirty="0">
                <a:latin typeface="Cambria" panose="02040503050406030204" pitchFamily="18" charset="0"/>
                <a:ea typeface="Cambria" panose="02040503050406030204" pitchFamily="18" charset="0"/>
              </a:rPr>
              <a:t>web prox</a:t>
            </a:r>
            <a:r>
              <a:rPr lang="en-US" sz="2000" i="1" dirty="0">
                <a:latin typeface="Cambria" panose="02040503050406030204" pitchFamily="18" charset="0"/>
                <a:ea typeface="Cambria" panose="02040503050406030204" pitchFamily="18" charset="0"/>
              </a:rPr>
              <a:t>y</a:t>
            </a:r>
            <a:endParaRPr lang="id-ID" sz="2000" dirty="0">
              <a:latin typeface="Cambria" panose="02040503050406030204" pitchFamily="18" charset="0"/>
              <a:ea typeface="Cambria" panose="02040503050406030204" pitchFamily="18" charset="0"/>
            </a:endParaRPr>
          </a:p>
          <a:p>
            <a:pPr algn="just">
              <a:buFont typeface="+mj-lt"/>
              <a:buAutoNum type="alphaLcPeriod"/>
            </a:pPr>
            <a:r>
              <a:rPr lang="id-ID" sz="2000" b="1" i="1" dirty="0">
                <a:latin typeface="Cambria" panose="02040503050406030204" pitchFamily="18" charset="0"/>
                <a:ea typeface="Cambria" panose="02040503050406030204" pitchFamily="18" charset="0"/>
              </a:rPr>
              <a:t>Transparent</a:t>
            </a:r>
            <a:r>
              <a:rPr lang="id-ID" sz="2000" dirty="0">
                <a:latin typeface="Cambria" panose="02040503050406030204" pitchFamily="18" charset="0"/>
                <a:ea typeface="Cambria" panose="02040503050406030204" pitchFamily="18" charset="0"/>
              </a:rPr>
              <a:t>, merupakan jenis </a:t>
            </a:r>
            <a:r>
              <a:rPr lang="id-ID" sz="2000" i="1" dirty="0">
                <a:latin typeface="Cambria" panose="02040503050406030204" pitchFamily="18" charset="0"/>
                <a:ea typeface="Cambria" panose="02040503050406030204" pitchFamily="18" charset="0"/>
              </a:rPr>
              <a:t>proxy server </a:t>
            </a:r>
            <a:r>
              <a:rPr lang="id-ID" sz="2000" dirty="0">
                <a:latin typeface="Cambria" panose="02040503050406030204" pitchFamily="18" charset="0"/>
                <a:ea typeface="Cambria" panose="02040503050406030204" pitchFamily="18" charset="0"/>
              </a:rPr>
              <a:t>yang dilengkapi konfigurasi </a:t>
            </a:r>
            <a:r>
              <a:rPr lang="id-ID" sz="2000" i="1" dirty="0">
                <a:latin typeface="Cambria" panose="02040503050406030204" pitchFamily="18" charset="0"/>
                <a:ea typeface="Cambria" panose="02040503050406030204" pitchFamily="18" charset="0"/>
              </a:rPr>
              <a:t>firewall </a:t>
            </a:r>
            <a:r>
              <a:rPr lang="id-ID" sz="2000" dirty="0">
                <a:latin typeface="Cambria" panose="02040503050406030204" pitchFamily="18" charset="0"/>
                <a:ea typeface="Cambria" panose="02040503050406030204" pitchFamily="18" charset="0"/>
              </a:rPr>
              <a:t>pengaturan </a:t>
            </a:r>
            <a:r>
              <a:rPr lang="id-ID" sz="2000" i="1" dirty="0">
                <a:latin typeface="Cambria" panose="02040503050406030204" pitchFamily="18" charset="0"/>
                <a:ea typeface="Cambria" panose="02040503050406030204" pitchFamily="18" charset="0"/>
              </a:rPr>
              <a:t>port proxy </a:t>
            </a:r>
            <a:r>
              <a:rPr lang="id-ID" sz="2000" dirty="0">
                <a:latin typeface="Cambria" panose="02040503050406030204" pitchFamily="18" charset="0"/>
                <a:ea typeface="Cambria" panose="02040503050406030204" pitchFamily="18" charset="0"/>
              </a:rPr>
              <a:t>sehingga klien tidak perlu melakukan konfigurasi </a:t>
            </a:r>
            <a:r>
              <a:rPr lang="id-ID" sz="2000" i="1" dirty="0">
                <a:latin typeface="Cambria" panose="02040503050406030204" pitchFamily="18" charset="0"/>
                <a:ea typeface="Cambria" panose="02040503050406030204" pitchFamily="18" charset="0"/>
              </a:rPr>
              <a:t>proxy </a:t>
            </a:r>
            <a:r>
              <a:rPr lang="id-ID" sz="2000" dirty="0">
                <a:latin typeface="Cambria" panose="02040503050406030204" pitchFamily="18" charset="0"/>
                <a:ea typeface="Cambria" panose="02040503050406030204" pitchFamily="18" charset="0"/>
              </a:rPr>
              <a:t>pada </a:t>
            </a:r>
            <a:r>
              <a:rPr lang="id-ID" sz="2000" i="1" dirty="0">
                <a:latin typeface="Cambria" panose="02040503050406030204" pitchFamily="18" charset="0"/>
                <a:ea typeface="Cambria" panose="02040503050406030204" pitchFamily="18" charset="0"/>
              </a:rPr>
              <a:t>web browser</a:t>
            </a:r>
            <a:r>
              <a:rPr lang="id-ID" sz="2000" dirty="0">
                <a:latin typeface="Cambria" panose="02040503050406030204" pitchFamily="18" charset="0"/>
                <a:ea typeface="Cambria" panose="02040503050406030204" pitchFamily="18" charset="0"/>
              </a:rPr>
              <a:t>-nya.</a:t>
            </a:r>
          </a:p>
          <a:p>
            <a:pPr algn="just">
              <a:buFont typeface="+mj-lt"/>
              <a:buAutoNum type="alphaLcPeriod"/>
            </a:pPr>
            <a:r>
              <a:rPr lang="id-ID" sz="2000" b="1" i="1" dirty="0">
                <a:latin typeface="Cambria" panose="02040503050406030204" pitchFamily="18" charset="0"/>
                <a:ea typeface="Cambria" panose="02040503050406030204" pitchFamily="18" charset="0"/>
              </a:rPr>
              <a:t>Non-transparent</a:t>
            </a:r>
            <a:r>
              <a:rPr lang="id-ID" sz="2000" i="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merupakan jenis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yang hanya mengharuskan pengguna mengatur konfigurasi </a:t>
            </a:r>
            <a:r>
              <a:rPr lang="id-ID" sz="2000" i="1" dirty="0">
                <a:latin typeface="Cambria" panose="02040503050406030204" pitchFamily="18" charset="0"/>
                <a:ea typeface="Cambria" panose="02040503050406030204" pitchFamily="18" charset="0"/>
              </a:rPr>
              <a:t>port</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secara manual, yang diarahkan ke </a:t>
            </a:r>
            <a:r>
              <a:rPr lang="id-ID" sz="2000" i="1" dirty="0">
                <a:latin typeface="Cambria" panose="02040503050406030204" pitchFamily="18" charset="0"/>
                <a:ea typeface="Cambria" panose="02040503050406030204" pitchFamily="18" charset="0"/>
              </a:rPr>
              <a:t>server</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proxy</a:t>
            </a:r>
            <a:r>
              <a:rPr lang="id-ID" sz="2000" dirty="0">
                <a:latin typeface="Cambria" panose="02040503050406030204" pitchFamily="18" charset="0"/>
                <a:ea typeface="Cambria" panose="02040503050406030204" pitchFamily="18" charset="0"/>
              </a:rPr>
              <a:t> tersebut.</a:t>
            </a:r>
          </a:p>
        </p:txBody>
      </p:sp>
    </p:spTree>
    <p:extLst>
      <p:ext uri="{BB962C8B-B14F-4D97-AF65-F5344CB8AC3E}">
        <p14:creationId xmlns:p14="http://schemas.microsoft.com/office/powerpoint/2010/main" val="12784442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77">
                <a:defRPr/>
              </a:pPr>
              <a:r>
                <a:rPr lang="en-US" sz="3600" kern="0" dirty="0">
                  <a:solidFill>
                    <a:prstClr val="black"/>
                  </a:solidFill>
                  <a:latin typeface="Cambria" panose="02040503050406030204" pitchFamily="18" charset="0"/>
                  <a:ea typeface="Cambria" panose="02040503050406030204" pitchFamily="18" charset="0"/>
                </a:rPr>
                <a:t>5.</a:t>
              </a:r>
              <a:endParaRPr sz="36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dirty="0">
                <a:solidFill>
                  <a:prstClr val="black"/>
                </a:solidFill>
                <a:latin typeface="Calibri"/>
              </a:endParaRPr>
            </a:p>
          </p:txBody>
        </p:sp>
      </p:grpSp>
      <p:sp>
        <p:nvSpPr>
          <p:cNvPr id="12" name="TextBox 11"/>
          <p:cNvSpPr txBox="1"/>
          <p:nvPr/>
        </p:nvSpPr>
        <p:spPr>
          <a:xfrm>
            <a:off x="2263887" y="686695"/>
            <a:ext cx="4414065" cy="523220"/>
          </a:xfrm>
          <a:prstGeom prst="rect">
            <a:avLst/>
          </a:prstGeom>
          <a:noFill/>
        </p:spPr>
        <p:txBody>
          <a:bodyPr wrap="square" rtlCol="0">
            <a:spAutoFit/>
          </a:bodyPr>
          <a:lstStyle/>
          <a:p>
            <a:pPr defTabSz="1219170"/>
            <a:r>
              <a:rPr lang="id-ID" sz="2800" dirty="0">
                <a:latin typeface="Cambria" panose="02040503050406030204" pitchFamily="18" charset="0"/>
                <a:ea typeface="Cambria" panose="02040503050406030204" pitchFamily="18" charset="0"/>
              </a:rPr>
              <a:t>Mengonfigurasi VPN </a:t>
            </a:r>
            <a:r>
              <a:rPr lang="id-ID" sz="2800" i="1" dirty="0">
                <a:latin typeface="Cambria" panose="02040503050406030204" pitchFamily="18" charset="0"/>
                <a:ea typeface="Cambria" panose="02040503050406030204" pitchFamily="18" charset="0"/>
              </a:rPr>
              <a:t>Client</a:t>
            </a:r>
            <a:endParaRPr lang="id-ID" sz="2800" i="1" dirty="0">
              <a:solidFill>
                <a:prstClr val="black"/>
              </a:solidFill>
              <a:latin typeface="Cambria" panose="02040503050406030204" pitchFamily="18" charset="0"/>
              <a:ea typeface="Cambria" panose="02040503050406030204" pitchFamily="18" charset="0"/>
            </a:endParaRPr>
          </a:p>
        </p:txBody>
      </p:sp>
      <p:sp>
        <p:nvSpPr>
          <p:cNvPr id="14" name="Rounded Rectangle 13"/>
          <p:cNvSpPr/>
          <p:nvPr/>
        </p:nvSpPr>
        <p:spPr>
          <a:xfrm>
            <a:off x="1469528" y="1786845"/>
            <a:ext cx="5602147" cy="4295072"/>
          </a:xfrm>
          <a:prstGeom prst="roundRect">
            <a:avLst>
              <a:gd name="adj" fmla="val 1492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Calibri"/>
            </a:endParaRPr>
          </a:p>
        </p:txBody>
      </p:sp>
      <p:sp>
        <p:nvSpPr>
          <p:cNvPr id="13" name="Content Placeholder 2"/>
          <p:cNvSpPr txBox="1">
            <a:spLocks/>
          </p:cNvSpPr>
          <p:nvPr/>
        </p:nvSpPr>
        <p:spPr>
          <a:xfrm>
            <a:off x="1653417" y="1786846"/>
            <a:ext cx="5151400" cy="4364497"/>
          </a:xfrm>
          <a:prstGeom prst="rect">
            <a:avLst/>
          </a:prstGeom>
        </p:spPr>
        <p:txBody>
          <a:bodyPr vert="horz" lIns="121920" tIns="60960" rIns="121920" bIns="6096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9170">
              <a:buNone/>
            </a:pPr>
            <a:r>
              <a:rPr lang="id-ID" sz="2000" i="1" dirty="0">
                <a:latin typeface="Cambria" panose="02040503050406030204" pitchFamily="18" charset="0"/>
                <a:ea typeface="Cambria" panose="02040503050406030204" pitchFamily="18" charset="0"/>
              </a:rPr>
              <a:t>Virtual Private Network </a:t>
            </a:r>
            <a:r>
              <a:rPr lang="id-ID" sz="2000" dirty="0">
                <a:latin typeface="Cambria" panose="02040503050406030204" pitchFamily="18" charset="0"/>
                <a:ea typeface="Cambria" panose="02040503050406030204" pitchFamily="18" charset="0"/>
              </a:rPr>
              <a:t>atau VPN merupakan teknologi yang memberikan akses ke </a:t>
            </a:r>
            <a:r>
              <a:rPr lang="id-ID" sz="2000" i="1" dirty="0">
                <a:latin typeface="Cambria" panose="02040503050406030204" pitchFamily="18" charset="0"/>
                <a:ea typeface="Cambria" panose="02040503050406030204" pitchFamily="18" charset="0"/>
              </a:rPr>
              <a:t>website</a:t>
            </a:r>
            <a:r>
              <a:rPr lang="id-ID" sz="2000" dirty="0">
                <a:latin typeface="Cambria" panose="02040503050406030204" pitchFamily="18" charset="0"/>
                <a:ea typeface="Cambria" panose="02040503050406030204" pitchFamily="18" charset="0"/>
              </a:rPr>
              <a:t> secara aman dengan cara membungkus paket komunikasi data dari pengirim ke tujuan. Teknologi ini akan membuat jalur rahasia dalam kanal jaringan sehingga paket data lebih aman, terenkripsi, dan tidak dapat dilacak. Untuk cara melakukan konfigurasi VPN </a:t>
            </a:r>
            <a:r>
              <a:rPr lang="id-ID" sz="2000" i="1" dirty="0">
                <a:latin typeface="Cambria" panose="02040503050406030204" pitchFamily="18" charset="0"/>
                <a:ea typeface="Cambria" panose="02040503050406030204" pitchFamily="18" charset="0"/>
              </a:rPr>
              <a:t>client</a:t>
            </a:r>
            <a:r>
              <a:rPr lang="id-ID" sz="2000" dirty="0">
                <a:latin typeface="Cambria" panose="02040503050406030204" pitchFamily="18" charset="0"/>
                <a:ea typeface="Cambria" panose="02040503050406030204" pitchFamily="18" charset="0"/>
              </a:rPr>
              <a:t>, pindai QR </a:t>
            </a:r>
            <a:r>
              <a:rPr lang="id-ID" sz="2000" i="1" dirty="0">
                <a:latin typeface="Cambria" panose="02040503050406030204" pitchFamily="18" charset="0"/>
                <a:ea typeface="Cambria" panose="02040503050406030204" pitchFamily="18" charset="0"/>
              </a:rPr>
              <a:t>code</a:t>
            </a:r>
            <a:r>
              <a:rPr lang="id-ID" sz="2000" dirty="0">
                <a:latin typeface="Cambria" panose="02040503050406030204" pitchFamily="18" charset="0"/>
                <a:ea typeface="Cambria" panose="02040503050406030204" pitchFamily="18" charset="0"/>
              </a:rPr>
              <a:t> berikut.</a:t>
            </a:r>
          </a:p>
        </p:txBody>
      </p:sp>
      <p:sp>
        <p:nvSpPr>
          <p:cNvPr id="16" name="Rectangle 15"/>
          <p:cNvSpPr/>
          <p:nvPr/>
        </p:nvSpPr>
        <p:spPr>
          <a:xfrm>
            <a:off x="7552325" y="2583830"/>
            <a:ext cx="2688299" cy="2400267"/>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mengonfigurasi VPN </a:t>
            </a:r>
            <a:r>
              <a:rPr lang="id-ID" sz="2400" i="1" dirty="0"/>
              <a:t>client</a:t>
            </a:r>
            <a:r>
              <a:rPr lang="id-ID" sz="2400" dirty="0"/>
              <a:t>.</a:t>
            </a:r>
          </a:p>
        </p:txBody>
      </p:sp>
      <p:pic>
        <p:nvPicPr>
          <p:cNvPr id="3" name="Picture 2" descr="Qr code&#10;&#10;Description automatically generated">
            <a:extLst>
              <a:ext uri="{FF2B5EF4-FFF2-40B4-BE49-F238E27FC236}">
                <a16:creationId xmlns:a16="http://schemas.microsoft.com/office/drawing/2014/main" xmlns="" id="{B3FDD996-C163-B109-3030-0C3289184F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4417" y="2382298"/>
            <a:ext cx="2844114" cy="2844114"/>
          </a:xfrm>
          <a:prstGeom prst="rect">
            <a:avLst/>
          </a:prstGeom>
        </p:spPr>
      </p:pic>
    </p:spTree>
    <p:extLst>
      <p:ext uri="{BB962C8B-B14F-4D97-AF65-F5344CB8AC3E}">
        <p14:creationId xmlns:p14="http://schemas.microsoft.com/office/powerpoint/2010/main" val="10350999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874539" y="2113697"/>
            <a:ext cx="10427688" cy="4666253"/>
          </a:xfrm>
          <a:prstGeom prst="roundRect">
            <a:avLst>
              <a:gd name="adj" fmla="val 12483"/>
            </a:avLst>
          </a:prstGeom>
          <a:no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36" name="Rounded Rectangle 35"/>
          <p:cNvSpPr/>
          <p:nvPr/>
        </p:nvSpPr>
        <p:spPr>
          <a:xfrm>
            <a:off x="1393836" y="2582944"/>
            <a:ext cx="9389097" cy="4351988"/>
          </a:xfrm>
          <a:prstGeom prst="roundRect">
            <a:avLst>
              <a:gd name="adj" fmla="val 12483"/>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a:solidFill>
                  <a:prstClr val="black"/>
                </a:solidFill>
                <a:latin typeface="Calibri"/>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algn="ctr" defTabSz="914377">
                <a:defRPr/>
              </a:pPr>
              <a:r>
                <a:rPr lang="en-US" sz="3600" kern="0" dirty="0">
                  <a:solidFill>
                    <a:prstClr val="black"/>
                  </a:solidFill>
                  <a:latin typeface="Cambria" panose="02040503050406030204" pitchFamily="18" charset="0"/>
                  <a:ea typeface="Cambria" panose="02040503050406030204" pitchFamily="18" charset="0"/>
                </a:rPr>
                <a:t>6.</a:t>
              </a:r>
              <a:endParaRPr sz="3600" kern="0" dirty="0">
                <a:solidFill>
                  <a:prstClr val="black"/>
                </a:solidFill>
                <a:latin typeface="Cambria" panose="02040503050406030204" pitchFamily="18" charset="0"/>
                <a:ea typeface="Cambria" panose="02040503050406030204" pitchFamily="18" charset="0"/>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defTabSz="914377">
                <a:defRPr/>
              </a:pPr>
              <a:endParaRPr kern="0" dirty="0">
                <a:solidFill>
                  <a:prstClr val="black"/>
                </a:solidFill>
                <a:latin typeface="Calibri"/>
              </a:endParaRPr>
            </a:p>
          </p:txBody>
        </p:sp>
      </p:grpSp>
      <p:sp>
        <p:nvSpPr>
          <p:cNvPr id="11" name="TextBox 10"/>
          <p:cNvSpPr txBox="1"/>
          <p:nvPr/>
        </p:nvSpPr>
        <p:spPr>
          <a:xfrm>
            <a:off x="2263887" y="544470"/>
            <a:ext cx="4414065" cy="954107"/>
          </a:xfrm>
          <a:prstGeom prst="rect">
            <a:avLst/>
          </a:prstGeom>
          <a:noFill/>
        </p:spPr>
        <p:txBody>
          <a:bodyPr wrap="square" rtlCol="0">
            <a:spAutoFit/>
          </a:bodyPr>
          <a:lstStyle/>
          <a:p>
            <a:pPr defTabSz="1219170"/>
            <a:r>
              <a:rPr lang="id-ID" sz="2800" i="1" dirty="0">
                <a:latin typeface="Cambria" panose="02040503050406030204" pitchFamily="18" charset="0"/>
                <a:ea typeface="Cambria" panose="02040503050406030204" pitchFamily="18" charset="0"/>
              </a:rPr>
              <a:t>Chatting</a:t>
            </a:r>
            <a:r>
              <a:rPr lang="id-ID" sz="2800" dirty="0">
                <a:latin typeface="Cambria" panose="02040503050406030204" pitchFamily="18" charset="0"/>
                <a:ea typeface="Cambria" panose="02040503050406030204" pitchFamily="18" charset="0"/>
              </a:rPr>
              <a:t> dalam Jaringan Lokal</a:t>
            </a:r>
            <a:endParaRPr lang="id-ID" sz="2800" i="1"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1707475" y="3179074"/>
            <a:ext cx="5362628" cy="2959993"/>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d-ID" sz="2000" dirty="0">
                <a:latin typeface="Cambria" panose="02040503050406030204" pitchFamily="18" charset="0"/>
                <a:ea typeface="Cambria" panose="02040503050406030204" pitchFamily="18" charset="0"/>
              </a:rPr>
              <a:t>Dalam komunikasi digital, </a:t>
            </a:r>
            <a:r>
              <a:rPr lang="id-ID" sz="2000" i="1" dirty="0">
                <a:latin typeface="Cambria" panose="02040503050406030204" pitchFamily="18" charset="0"/>
                <a:ea typeface="Cambria" panose="02040503050406030204" pitchFamily="18" charset="0"/>
              </a:rPr>
              <a:t>chatting</a:t>
            </a:r>
            <a:r>
              <a:rPr lang="id-ID" sz="2000" dirty="0">
                <a:latin typeface="Cambria" panose="02040503050406030204" pitchFamily="18" charset="0"/>
                <a:ea typeface="Cambria" panose="02040503050406030204" pitchFamily="18" charset="0"/>
              </a:rPr>
              <a:t> merupakan komunikasi yang memungkinkan pengguna mengirimkan data, baik teks, gambar, audio maupun video dengan menggunakan perangkat digital, seperti komputer dan gadget. </a:t>
            </a:r>
            <a:r>
              <a:rPr lang="id-ID" sz="2000" i="1" dirty="0">
                <a:latin typeface="Cambria" panose="02040503050406030204" pitchFamily="18" charset="0"/>
                <a:ea typeface="Cambria" panose="02040503050406030204" pitchFamily="18" charset="0"/>
              </a:rPr>
              <a:t>Chatting</a:t>
            </a:r>
            <a:r>
              <a:rPr lang="id-ID" sz="2000" dirty="0">
                <a:latin typeface="Cambria" panose="02040503050406030204" pitchFamily="18" charset="0"/>
                <a:ea typeface="Cambria" panose="02040503050406030204" pitchFamily="18" charset="0"/>
              </a:rPr>
              <a:t> dapat dilakukan menggunakan aplikasi dan </a:t>
            </a:r>
            <a:r>
              <a:rPr lang="id-ID" sz="2000" i="1" dirty="0">
                <a:latin typeface="Cambria" panose="02040503050406030204" pitchFamily="18" charset="0"/>
                <a:ea typeface="Cambria" panose="02040503050406030204" pitchFamily="18" charset="0"/>
              </a:rPr>
              <a:t>website</a:t>
            </a:r>
            <a:r>
              <a:rPr lang="id-ID" sz="2000" dirty="0">
                <a:latin typeface="Cambria" panose="02040503050406030204" pitchFamily="18" charset="0"/>
                <a:ea typeface="Cambria" panose="02040503050406030204" pitchFamily="18" charset="0"/>
              </a:rPr>
              <a:t>. Untuk cara menginstal dan menjalankan </a:t>
            </a:r>
            <a:r>
              <a:rPr lang="id-ID" sz="2000" i="1" dirty="0">
                <a:latin typeface="Cambria" panose="02040503050406030204" pitchFamily="18" charset="0"/>
                <a:ea typeface="Cambria" panose="02040503050406030204" pitchFamily="18" charset="0"/>
              </a:rPr>
              <a:t>chatting</a:t>
            </a:r>
            <a:r>
              <a:rPr lang="id-ID" sz="2000" dirty="0">
                <a:latin typeface="Cambria" panose="02040503050406030204" pitchFamily="18" charset="0"/>
                <a:ea typeface="Cambria" panose="02040503050406030204" pitchFamily="18" charset="0"/>
              </a:rPr>
              <a:t> dengan LAN </a:t>
            </a:r>
            <a:r>
              <a:rPr lang="id-ID" sz="2000" i="1" dirty="0">
                <a:latin typeface="Cambria" panose="02040503050406030204" pitchFamily="18" charset="0"/>
                <a:ea typeface="Cambria" panose="02040503050406030204" pitchFamily="18" charset="0"/>
              </a:rPr>
              <a:t>Messenger</a:t>
            </a:r>
            <a:r>
              <a:rPr lang="id-ID" sz="2000" dirty="0">
                <a:latin typeface="Cambria" panose="02040503050406030204" pitchFamily="18" charset="0"/>
                <a:ea typeface="Cambria" panose="02040503050406030204" pitchFamily="18" charset="0"/>
              </a:rPr>
              <a:t> dalam jaringan lokal, pindai QR </a:t>
            </a:r>
            <a:r>
              <a:rPr lang="id-ID" sz="2000" i="1" dirty="0">
                <a:latin typeface="Cambria" panose="02040503050406030204" pitchFamily="18" charset="0"/>
                <a:ea typeface="Cambria" panose="02040503050406030204" pitchFamily="18" charset="0"/>
              </a:rPr>
              <a:t>code</a:t>
            </a:r>
            <a:r>
              <a:rPr lang="id-ID" sz="2000" dirty="0">
                <a:latin typeface="Cambria" panose="02040503050406030204" pitchFamily="18" charset="0"/>
                <a:ea typeface="Cambria" panose="02040503050406030204" pitchFamily="18" charset="0"/>
              </a:rPr>
              <a:t> berikut.</a:t>
            </a:r>
          </a:p>
        </p:txBody>
      </p:sp>
      <p:sp>
        <p:nvSpPr>
          <p:cNvPr id="13" name="Rectangle 12"/>
          <p:cNvSpPr/>
          <p:nvPr/>
        </p:nvSpPr>
        <p:spPr>
          <a:xfrm>
            <a:off x="7624952" y="3652043"/>
            <a:ext cx="2177592" cy="185321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t>QR code menginstal dan menjalankan </a:t>
            </a:r>
            <a:r>
              <a:rPr lang="id-ID" i="1" dirty="0"/>
              <a:t>chatting</a:t>
            </a:r>
            <a:r>
              <a:rPr lang="id-ID" dirty="0"/>
              <a:t> dengan LAN </a:t>
            </a:r>
            <a:r>
              <a:rPr lang="id-ID" i="1" dirty="0"/>
              <a:t>Messenger</a:t>
            </a:r>
            <a:r>
              <a:rPr lang="id-ID" dirty="0"/>
              <a:t> dalam jaringan lokal</a:t>
            </a:r>
          </a:p>
        </p:txBody>
      </p:sp>
      <p:pic>
        <p:nvPicPr>
          <p:cNvPr id="3" name="Picture 2" descr="Qr code&#10;&#10;Description automatically generated">
            <a:extLst>
              <a:ext uri="{FF2B5EF4-FFF2-40B4-BE49-F238E27FC236}">
                <a16:creationId xmlns:a16="http://schemas.microsoft.com/office/drawing/2014/main" xmlns="" id="{ADF4EDC4-D014-86C8-F46F-620448F3B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9400" y="3323705"/>
            <a:ext cx="2546071" cy="2546071"/>
          </a:xfrm>
          <a:prstGeom prst="rect">
            <a:avLst/>
          </a:prstGeom>
        </p:spPr>
      </p:pic>
    </p:spTree>
    <p:extLst>
      <p:ext uri="{BB962C8B-B14F-4D97-AF65-F5344CB8AC3E}">
        <p14:creationId xmlns:p14="http://schemas.microsoft.com/office/powerpoint/2010/main" val="250575944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17117"/>
            <a:ext cx="12176767" cy="640883"/>
          </a:xfrm>
          <a:prstGeom prst="rect">
            <a:avLst/>
          </a:prstGeom>
        </p:spPr>
      </p:pic>
      <p:grpSp>
        <p:nvGrpSpPr>
          <p:cNvPr id="7" name="Group 6"/>
          <p:cNvGrpSpPr/>
          <p:nvPr/>
        </p:nvGrpSpPr>
        <p:grpSpPr>
          <a:xfrm>
            <a:off x="838205" y="317167"/>
            <a:ext cx="6005657" cy="1261975"/>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7</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7" y="686695"/>
            <a:ext cx="4414065" cy="52322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2800" i="1" dirty="0">
                <a:solidFill>
                  <a:prstClr val="black"/>
                </a:solidFill>
                <a:latin typeface="Cambria" panose="02040503050406030204" pitchFamily="18" charset="0"/>
                <a:ea typeface="Cambria" panose="02040503050406030204" pitchFamily="18" charset="0"/>
              </a:rPr>
              <a:t>Sharing Data</a:t>
            </a:r>
            <a:endParaRPr kumimoji="0" lang="id-ID" sz="2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Content Placeholder 2"/>
          <p:cNvSpPr txBox="1">
            <a:spLocks/>
          </p:cNvSpPr>
          <p:nvPr/>
        </p:nvSpPr>
        <p:spPr>
          <a:xfrm>
            <a:off x="1564603" y="1862419"/>
            <a:ext cx="8975371" cy="1174251"/>
          </a:xfrm>
          <a:prstGeom prst="rect">
            <a:avLst/>
          </a:prstGeom>
        </p:spPr>
        <p:txBody>
          <a:bodyPr anchor="ctr">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i="1" dirty="0">
                <a:latin typeface="Cambria" panose="02040503050406030204" pitchFamily="18" charset="0"/>
                <a:ea typeface="Cambria" panose="02040503050406030204" pitchFamily="18" charset="0"/>
              </a:rPr>
              <a:t>Share</a:t>
            </a:r>
            <a:r>
              <a:rPr lang="id-ID" sz="2000" dirty="0">
                <a:latin typeface="Cambria" panose="02040503050406030204" pitchFamily="18" charset="0"/>
                <a:ea typeface="Cambria" panose="02040503050406030204" pitchFamily="18" charset="0"/>
              </a:rPr>
              <a:t> merupakan mekanisme membagi </a:t>
            </a:r>
            <a:r>
              <a:rPr lang="id-ID" sz="2000" i="1" dirty="0">
                <a:latin typeface="Cambria" panose="02040503050406030204" pitchFamily="18" charset="0"/>
                <a:ea typeface="Cambria" panose="02040503050406030204" pitchFamily="18" charset="0"/>
              </a:rPr>
              <a:t>resource</a:t>
            </a:r>
            <a:r>
              <a:rPr lang="id-ID" sz="2000" dirty="0">
                <a:latin typeface="Cambria" panose="02040503050406030204" pitchFamily="18" charset="0"/>
                <a:ea typeface="Cambria" panose="02040503050406030204" pitchFamily="18" charset="0"/>
              </a:rPr>
              <a:t> pada perangkat lain dalam jaringan, baik berupa data, program, proses, maupun sistem percetakan dalam perangkat komputer agar dapat digunakan secara bersama-sama dengan terminal lainnya dalam jaringan.</a:t>
            </a:r>
          </a:p>
        </p:txBody>
      </p:sp>
      <p:cxnSp>
        <p:nvCxnSpPr>
          <p:cNvPr id="13" name="Straight Connector 12"/>
          <p:cNvCxnSpPr/>
          <p:nvPr/>
        </p:nvCxnSpPr>
        <p:spPr>
          <a:xfrm>
            <a:off x="1469526" y="3618359"/>
            <a:ext cx="0" cy="221683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74447" y="35799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374446" y="4917702"/>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59682" y="3517803"/>
            <a:ext cx="9170878" cy="1015663"/>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Bentuk kelompok minimal lima anggota dan pastikan komputer dalam kelompok telah tersambung dengan LAN. Lakukan konfigurasi IP </a:t>
            </a:r>
            <a:r>
              <a:rPr lang="id-ID" sz="2000" i="1" dirty="0">
                <a:latin typeface="Cambria" panose="02040503050406030204" pitchFamily="18" charset="0"/>
                <a:ea typeface="Cambria" panose="02040503050406030204" pitchFamily="18" charset="0"/>
              </a:rPr>
              <a:t>address</a:t>
            </a:r>
            <a:r>
              <a:rPr lang="id-ID" sz="2000" dirty="0">
                <a:latin typeface="Cambria" panose="02040503050406030204" pitchFamily="18" charset="0"/>
                <a:ea typeface="Cambria" panose="02040503050406030204" pitchFamily="18" charset="0"/>
              </a:rPr>
              <a:t> dengan </a:t>
            </a:r>
            <a:r>
              <a:rPr lang="id-ID" sz="2000" i="1" dirty="0">
                <a:latin typeface="Cambria" panose="02040503050406030204" pitchFamily="18" charset="0"/>
                <a:ea typeface="Cambria" panose="02040503050406030204" pitchFamily="18" charset="0"/>
              </a:rPr>
              <a:t>network</a:t>
            </a:r>
            <a:r>
              <a:rPr lang="id-ID" sz="2000" dirty="0">
                <a:latin typeface="Cambria" panose="02040503050406030204" pitchFamily="18" charset="0"/>
                <a:ea typeface="Cambria" panose="02040503050406030204" pitchFamily="18" charset="0"/>
              </a:rPr>
              <a:t> 192.168.100.0/24 kemudian periksa konektivitas jaringan tersebut.</a:t>
            </a:r>
          </a:p>
        </p:txBody>
      </p:sp>
      <p:sp>
        <p:nvSpPr>
          <p:cNvPr id="2" name="Rectangle 1"/>
          <p:cNvSpPr/>
          <p:nvPr/>
        </p:nvSpPr>
        <p:spPr>
          <a:xfrm>
            <a:off x="1659682" y="3086784"/>
            <a:ext cx="8502413" cy="400110"/>
          </a:xfrm>
          <a:prstGeom prst="rect">
            <a:avLst/>
          </a:prstGeom>
        </p:spPr>
        <p:txBody>
          <a:bodyPr wrap="square">
            <a:spAutoFit/>
          </a:bodyPr>
          <a:lstStyle/>
          <a:p>
            <a:pPr algn="just"/>
            <a:r>
              <a:rPr lang="id-ID" sz="2000" dirty="0">
                <a:latin typeface="Cambria" panose="02040503050406030204" pitchFamily="18" charset="0"/>
                <a:ea typeface="Cambria" panose="02040503050406030204" pitchFamily="18" charset="0"/>
              </a:rPr>
              <a:t>Langkah-langkah melakukan konfigurasi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data dengan Windows 10.</a:t>
            </a:r>
          </a:p>
        </p:txBody>
      </p:sp>
      <p:sp>
        <p:nvSpPr>
          <p:cNvPr id="24" name="TextBox 23"/>
          <p:cNvSpPr txBox="1"/>
          <p:nvPr/>
        </p:nvSpPr>
        <p:spPr>
          <a:xfrm>
            <a:off x="1659682" y="4825624"/>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Dalam contoh praktik, komputer dengan IP address 192.168.0.9 akan dikonfigurasi sebagai komputer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dengan folder </a:t>
            </a:r>
            <a:r>
              <a:rPr lang="id-ID" sz="2000" b="1" dirty="0">
                <a:latin typeface="Cambria" panose="02040503050406030204" pitchFamily="18" charset="0"/>
                <a:ea typeface="Cambria" panose="02040503050406030204" pitchFamily="18" charset="0"/>
              </a:rPr>
              <a:t>D:/Software</a:t>
            </a:r>
            <a:r>
              <a:rPr lang="id-ID" sz="2000"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33265335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6" name="Straight Connector 5"/>
          <p:cNvCxnSpPr>
            <a:endCxn id="13" idx="4"/>
          </p:cNvCxnSpPr>
          <p:nvPr/>
        </p:nvCxnSpPr>
        <p:spPr>
          <a:xfrm>
            <a:off x="1476010" y="843280"/>
            <a:ext cx="1" cy="3164256"/>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380932" y="12341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p:cNvSpPr txBox="1"/>
          <p:nvPr/>
        </p:nvSpPr>
        <p:spPr>
          <a:xfrm>
            <a:off x="1666168" y="1144591"/>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Selanjutnya, klik kanan folder </a:t>
            </a:r>
            <a:r>
              <a:rPr lang="id-ID" sz="2000" b="1" dirty="0">
                <a:latin typeface="Cambria" panose="02040503050406030204" pitchFamily="18" charset="0"/>
                <a:ea typeface="Cambria" panose="02040503050406030204" pitchFamily="18" charset="0"/>
              </a:rPr>
              <a:t>Software</a:t>
            </a:r>
            <a:r>
              <a:rPr lang="id-ID" sz="2000" dirty="0">
                <a:latin typeface="Cambria" panose="02040503050406030204" pitchFamily="18" charset="0"/>
                <a:ea typeface="Cambria" panose="02040503050406030204" pitchFamily="18" charset="0"/>
              </a:rPr>
              <a:t> – pilih </a:t>
            </a:r>
            <a:r>
              <a:rPr lang="id-ID" sz="2000" b="1" dirty="0">
                <a:latin typeface="Cambria" panose="02040503050406030204" pitchFamily="18" charset="0"/>
                <a:ea typeface="Cambria" panose="02040503050406030204" pitchFamily="18" charset="0"/>
              </a:rPr>
              <a:t>Properties</a:t>
            </a:r>
            <a:r>
              <a:rPr lang="id-ID" sz="2000" dirty="0">
                <a:latin typeface="Cambria" panose="02040503050406030204" pitchFamily="18" charset="0"/>
                <a:ea typeface="Cambria" panose="02040503050406030204" pitchFamily="18" charset="0"/>
              </a:rPr>
              <a:t> – klik </a:t>
            </a:r>
            <a:r>
              <a:rPr lang="id-ID" sz="2000" i="1" dirty="0">
                <a:latin typeface="Cambria" panose="02040503050406030204" pitchFamily="18" charset="0"/>
                <a:ea typeface="Cambria" panose="02040503050406030204" pitchFamily="18" charset="0"/>
              </a:rPr>
              <a:t>tab</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 klik tombol </a:t>
            </a:r>
            <a:r>
              <a:rPr lang="id-ID" sz="2000" b="1" dirty="0">
                <a:latin typeface="Cambria" panose="02040503050406030204" pitchFamily="18" charset="0"/>
                <a:ea typeface="Cambria" panose="02040503050406030204" pitchFamily="18" charset="0"/>
              </a:rPr>
              <a:t>Share</a:t>
            </a:r>
            <a:r>
              <a:rPr lang="id-ID" sz="2000" dirty="0">
                <a:latin typeface="Cambria" panose="02040503050406030204" pitchFamily="18" charset="0"/>
                <a:ea typeface="Cambria" panose="02040503050406030204" pitchFamily="18" charset="0"/>
              </a:rPr>
              <a:t>. </a:t>
            </a:r>
          </a:p>
        </p:txBody>
      </p:sp>
      <p:sp>
        <p:nvSpPr>
          <p:cNvPr id="9" name="Oval 8"/>
          <p:cNvSpPr/>
          <p:nvPr/>
        </p:nvSpPr>
        <p:spPr>
          <a:xfrm>
            <a:off x="1380932" y="1992953"/>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666168" y="1881423"/>
            <a:ext cx="9170878"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Agar folder tersebut dapat diakses oleh semua anggota, tambahkan opsi </a:t>
            </a:r>
            <a:r>
              <a:rPr lang="id-ID" sz="2000" b="1" dirty="0">
                <a:latin typeface="Cambria" panose="02040503050406030204" pitchFamily="18" charset="0"/>
                <a:ea typeface="Cambria" panose="02040503050406030204" pitchFamily="18" charset="0"/>
              </a:rPr>
              <a:t>Everyphone</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Add</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Share</a:t>
            </a:r>
            <a:r>
              <a:rPr lang="id-ID" sz="2000" dirty="0">
                <a:latin typeface="Cambria" panose="02040503050406030204" pitchFamily="18" charset="0"/>
                <a:ea typeface="Cambria" panose="02040503050406030204" pitchFamily="18" charset="0"/>
              </a:rPr>
              <a:t> – klik </a:t>
            </a:r>
            <a:r>
              <a:rPr lang="id-ID" sz="2000" b="1" dirty="0">
                <a:latin typeface="Cambria" panose="02040503050406030204" pitchFamily="18" charset="0"/>
                <a:ea typeface="Cambria" panose="02040503050406030204" pitchFamily="18" charset="0"/>
              </a:rPr>
              <a:t>Done</a:t>
            </a:r>
            <a:r>
              <a:rPr lang="id-ID" sz="2000" dirty="0">
                <a:latin typeface="Cambria" panose="02040503050406030204" pitchFamily="18" charset="0"/>
                <a:ea typeface="Cambria" panose="02040503050406030204" pitchFamily="18" charset="0"/>
              </a:rPr>
              <a:t>.</a:t>
            </a:r>
          </a:p>
        </p:txBody>
      </p:sp>
      <p:sp>
        <p:nvSpPr>
          <p:cNvPr id="11" name="Oval 10"/>
          <p:cNvSpPr/>
          <p:nvPr/>
        </p:nvSpPr>
        <p:spPr>
          <a:xfrm>
            <a:off x="1380932" y="2729785"/>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1666168" y="2618255"/>
            <a:ext cx="9170878" cy="1015663"/>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Untuk membuka folder yang telah di-</a:t>
            </a:r>
            <a:r>
              <a:rPr lang="id-ID" sz="2000" i="1" dirty="0">
                <a:latin typeface="Cambria" panose="02040503050406030204" pitchFamily="18" charset="0"/>
                <a:ea typeface="Cambria" panose="02040503050406030204" pitchFamily="18" charset="0"/>
              </a:rPr>
              <a:t>share </a:t>
            </a:r>
            <a:r>
              <a:rPr lang="id-ID" sz="2000" dirty="0">
                <a:latin typeface="Cambria" panose="02040503050406030204" pitchFamily="18" charset="0"/>
                <a:ea typeface="Cambria" panose="02040503050406030204" pitchFamily="18" charset="0"/>
              </a:rPr>
              <a:t>sebelumnya pada komputer lain, tekan kombinasi tombol </a:t>
            </a:r>
            <a:r>
              <a:rPr lang="id-ID" sz="2000" i="1" dirty="0">
                <a:latin typeface="Cambria" panose="02040503050406030204" pitchFamily="18" charset="0"/>
                <a:ea typeface="Cambria" panose="02040503050406030204" pitchFamily="18" charset="0"/>
              </a:rPr>
              <a:t>keyboard</a:t>
            </a:r>
            <a:r>
              <a:rPr lang="id-ID" sz="2000" dirty="0">
                <a:latin typeface="Cambria" panose="02040503050406030204" pitchFamily="18" charset="0"/>
                <a:ea typeface="Cambria" panose="02040503050406030204" pitchFamily="18" charset="0"/>
              </a:rPr>
              <a:t> </a:t>
            </a:r>
            <a:r>
              <a:rPr lang="id-ID" sz="2000" b="1" dirty="0">
                <a:latin typeface="Cambria" panose="02040503050406030204" pitchFamily="18" charset="0"/>
                <a:ea typeface="Cambria" panose="02040503050406030204" pitchFamily="18" charset="0"/>
              </a:rPr>
              <a:t>Windows + R </a:t>
            </a:r>
            <a:r>
              <a:rPr lang="id-ID" sz="2000" dirty="0">
                <a:latin typeface="Cambria" panose="02040503050406030204" pitchFamily="18" charset="0"/>
                <a:ea typeface="Cambria" panose="02040503050406030204" pitchFamily="18" charset="0"/>
              </a:rPr>
              <a:t>sehingga muncul jendela </a:t>
            </a:r>
            <a:r>
              <a:rPr lang="id-ID" sz="2000" b="1" dirty="0">
                <a:latin typeface="Cambria" panose="02040503050406030204" pitchFamily="18" charset="0"/>
                <a:ea typeface="Cambria" panose="02040503050406030204" pitchFamily="18" charset="0"/>
              </a:rPr>
              <a:t>Run</a:t>
            </a:r>
            <a:r>
              <a:rPr lang="id-ID" sz="2000" dirty="0">
                <a:latin typeface="Cambria" panose="02040503050406030204" pitchFamily="18" charset="0"/>
                <a:ea typeface="Cambria" panose="02040503050406030204" pitchFamily="18" charset="0"/>
              </a:rPr>
              <a:t>. Setelah itu, ketikan perintah </a:t>
            </a:r>
            <a:r>
              <a:rPr lang="id-ID" sz="2000" b="1" dirty="0">
                <a:latin typeface="Cambria" panose="02040503050406030204" pitchFamily="18" charset="0"/>
                <a:ea typeface="Cambria" panose="02040503050406030204" pitchFamily="18" charset="0"/>
              </a:rPr>
              <a:t>\\192.168.100.66</a:t>
            </a:r>
            <a:r>
              <a:rPr lang="id-ID" sz="2000" dirty="0">
                <a:latin typeface="Cambria" panose="02040503050406030204" pitchFamily="18" charset="0"/>
                <a:ea typeface="Cambria" panose="02040503050406030204" pitchFamily="18" charset="0"/>
              </a:rPr>
              <a:t>.</a:t>
            </a:r>
          </a:p>
        </p:txBody>
      </p:sp>
      <p:sp>
        <p:nvSpPr>
          <p:cNvPr id="13" name="Oval 12"/>
          <p:cNvSpPr/>
          <p:nvPr/>
        </p:nvSpPr>
        <p:spPr>
          <a:xfrm>
            <a:off x="1380932" y="3817379"/>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p:cNvSpPr txBox="1"/>
          <p:nvPr/>
        </p:nvSpPr>
        <p:spPr>
          <a:xfrm>
            <a:off x="1666168" y="3727791"/>
            <a:ext cx="9170878" cy="400110"/>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Berikut merupakan hasil tampilan </a:t>
            </a:r>
            <a:r>
              <a:rPr lang="id-ID" sz="2000" i="1" dirty="0">
                <a:latin typeface="Cambria" panose="02040503050406030204" pitchFamily="18" charset="0"/>
                <a:ea typeface="Cambria" panose="02040503050406030204" pitchFamily="18" charset="0"/>
              </a:rPr>
              <a:t>sharing</a:t>
            </a:r>
            <a:r>
              <a:rPr lang="id-ID" sz="2000" dirty="0">
                <a:latin typeface="Cambria" panose="02040503050406030204" pitchFamily="18" charset="0"/>
                <a:ea typeface="Cambria" panose="02040503050406030204" pitchFamily="18" charset="0"/>
              </a:rPr>
              <a:t> dokumen dalam jaringan.</a:t>
            </a:r>
          </a:p>
        </p:txBody>
      </p:sp>
    </p:spTree>
    <p:extLst>
      <p:ext uri="{BB962C8B-B14F-4D97-AF65-F5344CB8AC3E}">
        <p14:creationId xmlns:p14="http://schemas.microsoft.com/office/powerpoint/2010/main" val="5625767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TextBox 1"/>
          <p:cNvSpPr txBox="1"/>
          <p:nvPr/>
        </p:nvSpPr>
        <p:spPr>
          <a:xfrm flipH="1">
            <a:off x="4089193" y="2413262"/>
            <a:ext cx="3998380" cy="646331"/>
          </a:xfrm>
          <a:prstGeom prst="rect">
            <a:avLst/>
          </a:prstGeom>
          <a:noFill/>
        </p:spPr>
        <p:txBody>
          <a:bodyPr wrap="square" rtlCol="0">
            <a:spAutoFit/>
          </a:bodyPr>
          <a:lstStyle/>
          <a:p>
            <a:r>
              <a:rPr lang="en-US" dirty="0"/>
              <a:t>Insert </a:t>
            </a:r>
            <a:r>
              <a:rPr lang="en-US" dirty="0" err="1"/>
              <a:t>gmbr</a:t>
            </a:r>
            <a:r>
              <a:rPr lang="en-US" dirty="0"/>
              <a:t> 4.38 </a:t>
            </a:r>
            <a:r>
              <a:rPr lang="en-US" dirty="0" err="1"/>
              <a:t>Tampilan</a:t>
            </a:r>
            <a:r>
              <a:rPr lang="en-US" dirty="0"/>
              <a:t> data setelah di share, </a:t>
            </a:r>
            <a:r>
              <a:rPr lang="en-US" dirty="0" err="1"/>
              <a:t>hlm</a:t>
            </a:r>
            <a:r>
              <a:rPr lang="en-US" dirty="0"/>
              <a:t> 295</a:t>
            </a:r>
          </a:p>
        </p:txBody>
      </p:sp>
      <p:pic>
        <p:nvPicPr>
          <p:cNvPr id="5" name="Picture 4"/>
          <p:cNvPicPr/>
          <p:nvPr/>
        </p:nvPicPr>
        <p:blipFill rotWithShape="1">
          <a:blip r:embed="rId3"/>
          <a:srcRect l="318" t="604" r="229"/>
          <a:stretch/>
        </p:blipFill>
        <p:spPr>
          <a:xfrm>
            <a:off x="1423685" y="393567"/>
            <a:ext cx="9566881" cy="5494098"/>
          </a:xfrm>
          <a:prstGeom prst="rect">
            <a:avLst/>
          </a:prstGeom>
        </p:spPr>
      </p:pic>
    </p:spTree>
    <p:extLst>
      <p:ext uri="{BB962C8B-B14F-4D97-AF65-F5344CB8AC3E}">
        <p14:creationId xmlns:p14="http://schemas.microsoft.com/office/powerpoint/2010/main" val="27008484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7" name="Group 6"/>
          <p:cNvGrpSpPr/>
          <p:nvPr/>
        </p:nvGrpSpPr>
        <p:grpSpPr>
          <a:xfrm>
            <a:off x="838203" y="279460"/>
            <a:ext cx="6005657" cy="1261974"/>
            <a:chOff x="838203" y="317167"/>
            <a:chExt cx="6005657" cy="1261974"/>
          </a:xfrm>
        </p:grpSpPr>
        <p:sp>
          <p:nvSpPr>
            <p:cNvPr id="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8</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1" name="TextBox 10"/>
          <p:cNvSpPr txBox="1"/>
          <p:nvPr/>
        </p:nvSpPr>
        <p:spPr>
          <a:xfrm>
            <a:off x="2263885" y="487164"/>
            <a:ext cx="4466853" cy="954107"/>
          </a:xfrm>
          <a:prstGeom prst="rect">
            <a:avLst/>
          </a:prstGeom>
          <a:noFill/>
        </p:spPr>
        <p:txBody>
          <a:bodyPr wrap="square" rtlCol="0">
            <a:spAutoFit/>
          </a:bodyPr>
          <a:lstStyle/>
          <a:p>
            <a:pPr lvl="0"/>
            <a:r>
              <a:rPr lang="id-ID" sz="2800" i="1" dirty="0">
                <a:latin typeface="Cambria" panose="02040503050406030204" pitchFamily="18" charset="0"/>
                <a:ea typeface="Cambria" panose="02040503050406030204" pitchFamily="18" charset="0"/>
              </a:rPr>
              <a:t>Upload </a:t>
            </a:r>
            <a:r>
              <a:rPr lang="id-ID" sz="2800" dirty="0">
                <a:latin typeface="Cambria" panose="02040503050406030204" pitchFamily="18" charset="0"/>
                <a:ea typeface="Cambria" panose="02040503050406030204" pitchFamily="18" charset="0"/>
              </a:rPr>
              <a:t>dan </a:t>
            </a:r>
            <a:r>
              <a:rPr lang="id-ID" sz="2800" i="1" dirty="0">
                <a:latin typeface="Cambria" panose="02040503050406030204" pitchFamily="18" charset="0"/>
                <a:ea typeface="Cambria" panose="02040503050406030204" pitchFamily="18" charset="0"/>
              </a:rPr>
              <a:t>Download</a:t>
            </a:r>
            <a:r>
              <a:rPr lang="id-ID" sz="2800" dirty="0">
                <a:latin typeface="Cambria" panose="02040503050406030204" pitchFamily="18" charset="0"/>
                <a:ea typeface="Cambria" panose="02040503050406030204" pitchFamily="18" charset="0"/>
              </a:rPr>
              <a:t> </a:t>
            </a:r>
            <a:r>
              <a:rPr lang="id-ID" sz="2800" i="1" dirty="0">
                <a:latin typeface="Cambria" panose="02040503050406030204" pitchFamily="18" charset="0"/>
                <a:ea typeface="Cambria" panose="02040503050406030204" pitchFamily="18" charset="0"/>
              </a:rPr>
              <a:t>File</a:t>
            </a:r>
            <a:r>
              <a:rPr lang="id-ID" sz="2800" dirty="0">
                <a:latin typeface="Cambria" panose="02040503050406030204" pitchFamily="18" charset="0"/>
                <a:ea typeface="Cambria" panose="02040503050406030204" pitchFamily="18" charset="0"/>
              </a:rPr>
              <a:t> dalam Server FTP</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14" name="Group 13"/>
          <p:cNvGrpSpPr/>
          <p:nvPr/>
        </p:nvGrpSpPr>
        <p:grpSpPr>
          <a:xfrm>
            <a:off x="3625277" y="988715"/>
            <a:ext cx="8974923" cy="6259488"/>
            <a:chOff x="2063177" y="988715"/>
            <a:chExt cx="8974923" cy="6259488"/>
          </a:xfrm>
        </p:grpSpPr>
        <p:sp>
          <p:nvSpPr>
            <p:cNvPr id="15"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8" name="Google Shape;1811;p34"/>
            <p:cNvGrpSpPr/>
            <p:nvPr/>
          </p:nvGrpSpPr>
          <p:grpSpPr>
            <a:xfrm>
              <a:off x="2846724" y="1619598"/>
              <a:ext cx="6579571" cy="4752178"/>
              <a:chOff x="1551000" y="452264"/>
              <a:chExt cx="6042000" cy="4363911"/>
            </a:xfrm>
          </p:grpSpPr>
          <p:sp>
            <p:nvSpPr>
              <p:cNvPr id="19"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0" name="Google Shape;1813;p34"/>
              <p:cNvGrpSpPr/>
              <p:nvPr/>
            </p:nvGrpSpPr>
            <p:grpSpPr>
              <a:xfrm>
                <a:off x="1705800" y="452264"/>
                <a:ext cx="5732400" cy="4147136"/>
                <a:chOff x="628875" y="452264"/>
                <a:chExt cx="5732400" cy="4147136"/>
              </a:xfrm>
            </p:grpSpPr>
            <p:sp>
              <p:nvSpPr>
                <p:cNvPr id="21"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2"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3" name="Google Shape;1816;p34"/>
                <p:cNvGrpSpPr/>
                <p:nvPr/>
              </p:nvGrpSpPr>
              <p:grpSpPr>
                <a:xfrm>
                  <a:off x="816950" y="452264"/>
                  <a:ext cx="196200" cy="375250"/>
                  <a:chOff x="816950" y="467150"/>
                  <a:chExt cx="196200" cy="375250"/>
                </a:xfrm>
              </p:grpSpPr>
              <p:sp>
                <p:nvSpPr>
                  <p:cNvPr id="60"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4" name="Google Shape;1819;p34"/>
                <p:cNvGrpSpPr/>
                <p:nvPr/>
              </p:nvGrpSpPr>
              <p:grpSpPr>
                <a:xfrm>
                  <a:off x="1244763" y="452264"/>
                  <a:ext cx="196200" cy="375250"/>
                  <a:chOff x="816950" y="467150"/>
                  <a:chExt cx="196200" cy="375250"/>
                </a:xfrm>
              </p:grpSpPr>
              <p:sp>
                <p:nvSpPr>
                  <p:cNvPr id="58"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5" name="Google Shape;1822;p34"/>
                <p:cNvGrpSpPr/>
                <p:nvPr/>
              </p:nvGrpSpPr>
              <p:grpSpPr>
                <a:xfrm>
                  <a:off x="1672575" y="452264"/>
                  <a:ext cx="196200" cy="375250"/>
                  <a:chOff x="816950" y="467150"/>
                  <a:chExt cx="196200" cy="375250"/>
                </a:xfrm>
              </p:grpSpPr>
              <p:sp>
                <p:nvSpPr>
                  <p:cNvPr id="56"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6" name="Google Shape;1825;p34"/>
                <p:cNvGrpSpPr/>
                <p:nvPr/>
              </p:nvGrpSpPr>
              <p:grpSpPr>
                <a:xfrm>
                  <a:off x="2100388" y="452264"/>
                  <a:ext cx="196200" cy="375250"/>
                  <a:chOff x="816950" y="467150"/>
                  <a:chExt cx="196200" cy="375250"/>
                </a:xfrm>
              </p:grpSpPr>
              <p:sp>
                <p:nvSpPr>
                  <p:cNvPr id="54"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7" name="Google Shape;1828;p34"/>
                <p:cNvGrpSpPr/>
                <p:nvPr/>
              </p:nvGrpSpPr>
              <p:grpSpPr>
                <a:xfrm>
                  <a:off x="2528200" y="452264"/>
                  <a:ext cx="196200" cy="375250"/>
                  <a:chOff x="816950" y="467150"/>
                  <a:chExt cx="196200" cy="375250"/>
                </a:xfrm>
              </p:grpSpPr>
              <p:sp>
                <p:nvSpPr>
                  <p:cNvPr id="52"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8" name="Google Shape;1831;p34"/>
                <p:cNvGrpSpPr/>
                <p:nvPr/>
              </p:nvGrpSpPr>
              <p:grpSpPr>
                <a:xfrm>
                  <a:off x="2956013" y="452264"/>
                  <a:ext cx="196200" cy="375250"/>
                  <a:chOff x="816950" y="467150"/>
                  <a:chExt cx="196200" cy="375250"/>
                </a:xfrm>
              </p:grpSpPr>
              <p:sp>
                <p:nvSpPr>
                  <p:cNvPr id="50"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29" name="Google Shape;1834;p34"/>
                <p:cNvGrpSpPr/>
                <p:nvPr/>
              </p:nvGrpSpPr>
              <p:grpSpPr>
                <a:xfrm>
                  <a:off x="3383825" y="452264"/>
                  <a:ext cx="196200" cy="375250"/>
                  <a:chOff x="816950" y="467150"/>
                  <a:chExt cx="196200" cy="375250"/>
                </a:xfrm>
              </p:grpSpPr>
              <p:sp>
                <p:nvSpPr>
                  <p:cNvPr id="48"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37;p34"/>
                <p:cNvGrpSpPr/>
                <p:nvPr/>
              </p:nvGrpSpPr>
              <p:grpSpPr>
                <a:xfrm>
                  <a:off x="3811638" y="452264"/>
                  <a:ext cx="196200" cy="375250"/>
                  <a:chOff x="816950" y="467150"/>
                  <a:chExt cx="196200" cy="375250"/>
                </a:xfrm>
              </p:grpSpPr>
              <p:sp>
                <p:nvSpPr>
                  <p:cNvPr id="46"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40;p34"/>
                <p:cNvGrpSpPr/>
                <p:nvPr/>
              </p:nvGrpSpPr>
              <p:grpSpPr>
                <a:xfrm>
                  <a:off x="4239450" y="452264"/>
                  <a:ext cx="196200" cy="375250"/>
                  <a:chOff x="816950" y="467150"/>
                  <a:chExt cx="196200" cy="375250"/>
                </a:xfrm>
              </p:grpSpPr>
              <p:sp>
                <p:nvSpPr>
                  <p:cNvPr id="44"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43;p34"/>
                <p:cNvGrpSpPr/>
                <p:nvPr/>
              </p:nvGrpSpPr>
              <p:grpSpPr>
                <a:xfrm>
                  <a:off x="4667263" y="452264"/>
                  <a:ext cx="196200" cy="375250"/>
                  <a:chOff x="816950" y="467150"/>
                  <a:chExt cx="196200" cy="375250"/>
                </a:xfrm>
              </p:grpSpPr>
              <p:sp>
                <p:nvSpPr>
                  <p:cNvPr id="42"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46;p34"/>
                <p:cNvGrpSpPr/>
                <p:nvPr/>
              </p:nvGrpSpPr>
              <p:grpSpPr>
                <a:xfrm>
                  <a:off x="5095075" y="452264"/>
                  <a:ext cx="196200" cy="375250"/>
                  <a:chOff x="816950" y="467150"/>
                  <a:chExt cx="196200" cy="375250"/>
                </a:xfrm>
              </p:grpSpPr>
              <p:sp>
                <p:nvSpPr>
                  <p:cNvPr id="40"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1"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49;p34"/>
                <p:cNvGrpSpPr/>
                <p:nvPr/>
              </p:nvGrpSpPr>
              <p:grpSpPr>
                <a:xfrm>
                  <a:off x="5522888" y="452264"/>
                  <a:ext cx="196200" cy="375250"/>
                  <a:chOff x="816950" y="467150"/>
                  <a:chExt cx="196200" cy="375250"/>
                </a:xfrm>
              </p:grpSpPr>
              <p:sp>
                <p:nvSpPr>
                  <p:cNvPr id="38"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9"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52;p34"/>
                <p:cNvGrpSpPr/>
                <p:nvPr/>
              </p:nvGrpSpPr>
              <p:grpSpPr>
                <a:xfrm>
                  <a:off x="5950700" y="452264"/>
                  <a:ext cx="196200" cy="375250"/>
                  <a:chOff x="816950" y="467150"/>
                  <a:chExt cx="196200" cy="375250"/>
                </a:xfrm>
              </p:grpSpPr>
              <p:sp>
                <p:nvSpPr>
                  <p:cNvPr id="36"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37"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grpSp>
      <p:sp>
        <p:nvSpPr>
          <p:cNvPr id="62" name="Content Placeholder 2"/>
          <p:cNvSpPr>
            <a:spLocks noGrp="1"/>
          </p:cNvSpPr>
          <p:nvPr>
            <p:ph idx="1"/>
          </p:nvPr>
        </p:nvSpPr>
        <p:spPr>
          <a:xfrm>
            <a:off x="5134929" y="2364646"/>
            <a:ext cx="4985569" cy="3367795"/>
          </a:xfrm>
        </p:spPr>
        <p:txBody>
          <a:bodyPr anchor="ctr">
            <a:normAutofit/>
          </a:bodyPr>
          <a:lstStyle/>
          <a:p>
            <a:pPr marL="0" indent="0" algn="ctr">
              <a:buNone/>
            </a:pPr>
            <a:r>
              <a:rPr lang="id-ID" sz="2000" i="1" dirty="0">
                <a:solidFill>
                  <a:schemeClr val="bg1"/>
                </a:solidFill>
                <a:latin typeface="Cambria" panose="02040503050406030204" pitchFamily="18" charset="0"/>
                <a:ea typeface="Cambria" panose="02040503050406030204" pitchFamily="18" charset="0"/>
              </a:rPr>
              <a:t>File transfer protocol </a:t>
            </a:r>
            <a:r>
              <a:rPr lang="id-ID" sz="2000" dirty="0">
                <a:solidFill>
                  <a:schemeClr val="bg1"/>
                </a:solidFill>
                <a:latin typeface="Cambria" panose="02040503050406030204" pitchFamily="18" charset="0"/>
                <a:ea typeface="Cambria" panose="02040503050406030204" pitchFamily="18" charset="0"/>
              </a:rPr>
              <a:t>(FTP) merupakan protokol transfer data yang memungkinkan pengguna dapat meng-</a:t>
            </a:r>
            <a:r>
              <a:rPr lang="id-ID" sz="2000" i="1" dirty="0">
                <a:solidFill>
                  <a:schemeClr val="bg1"/>
                </a:solidFill>
                <a:latin typeface="Cambria" panose="02040503050406030204" pitchFamily="18" charset="0"/>
                <a:ea typeface="Cambria" panose="02040503050406030204" pitchFamily="18" charset="0"/>
              </a:rPr>
              <a:t>upload</a:t>
            </a:r>
            <a:r>
              <a:rPr lang="id-ID" sz="2000" dirty="0">
                <a:solidFill>
                  <a:schemeClr val="bg1"/>
                </a:solidFill>
                <a:latin typeface="Cambria" panose="02040503050406030204" pitchFamily="18" charset="0"/>
                <a:ea typeface="Cambria" panose="02040503050406030204" pitchFamily="18" charset="0"/>
              </a:rPr>
              <a:t> dan men-</a:t>
            </a:r>
            <a:r>
              <a:rPr lang="id-ID" sz="2000" i="1" dirty="0">
                <a:solidFill>
                  <a:schemeClr val="bg1"/>
                </a:solidFill>
                <a:latin typeface="Cambria" panose="02040503050406030204" pitchFamily="18" charset="0"/>
                <a:ea typeface="Cambria" panose="02040503050406030204" pitchFamily="18" charset="0"/>
              </a:rPr>
              <a:t>download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file </a:t>
            </a:r>
            <a:r>
              <a:rPr lang="id-ID" sz="2000" dirty="0">
                <a:solidFill>
                  <a:schemeClr val="bg1"/>
                </a:solidFill>
                <a:latin typeface="Cambria" panose="02040503050406030204" pitchFamily="18" charset="0"/>
                <a:ea typeface="Cambria" panose="02040503050406030204" pitchFamily="18" charset="0"/>
              </a:rPr>
              <a:t>dari server tanpa memperhatikan platform mesin dan sistem operasi yang digunakan. Layanan ini sering dimanfaatkan dalam jaringan internet, misalnya untuk pengaturan konten </a:t>
            </a:r>
            <a:r>
              <a:rPr lang="id-ID" sz="2000" i="1" dirty="0">
                <a:solidFill>
                  <a:schemeClr val="bg1"/>
                </a:solidFill>
                <a:latin typeface="Cambria" panose="02040503050406030204" pitchFamily="18" charset="0"/>
                <a:ea typeface="Cambria" panose="02040503050406030204" pitchFamily="18" charset="0"/>
              </a:rPr>
              <a:t>website</a:t>
            </a:r>
            <a:r>
              <a:rPr lang="id-ID" sz="2000" dirty="0">
                <a:solidFill>
                  <a:schemeClr val="bg1"/>
                </a:solidFill>
                <a:latin typeface="Cambria" panose="02040503050406030204" pitchFamily="18" charset="0"/>
                <a:ea typeface="Cambria" panose="02040503050406030204" pitchFamily="18" charset="0"/>
              </a:rPr>
              <a:t> dan blog. Untuk menjelaskan cara meng-</a:t>
            </a:r>
            <a:r>
              <a:rPr lang="id-ID" sz="2000" i="1" dirty="0">
                <a:solidFill>
                  <a:schemeClr val="bg1"/>
                </a:solidFill>
                <a:latin typeface="Cambria" panose="02040503050406030204" pitchFamily="18" charset="0"/>
                <a:ea typeface="Cambria" panose="02040503050406030204" pitchFamily="18" charset="0"/>
              </a:rPr>
              <a:t>upload</a:t>
            </a:r>
            <a:r>
              <a:rPr lang="id-ID" sz="2000" dirty="0">
                <a:solidFill>
                  <a:schemeClr val="bg1"/>
                </a:solidFill>
                <a:latin typeface="Cambria" panose="02040503050406030204" pitchFamily="18" charset="0"/>
                <a:ea typeface="Cambria" panose="02040503050406030204" pitchFamily="18" charset="0"/>
              </a:rPr>
              <a:t> data menggunakan server FTP, pindai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berikut.</a:t>
            </a:r>
          </a:p>
        </p:txBody>
      </p:sp>
      <p:sp>
        <p:nvSpPr>
          <p:cNvPr id="63" name="Google Shape;136;p19"/>
          <p:cNvSpPr/>
          <p:nvPr/>
        </p:nvSpPr>
        <p:spPr>
          <a:xfrm>
            <a:off x="1917387" y="2310452"/>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Google Shape;137;p19"/>
          <p:cNvSpPr/>
          <p:nvPr/>
        </p:nvSpPr>
        <p:spPr>
          <a:xfrm rot="2697359">
            <a:off x="802350" y="170627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Google Shape;138;p19"/>
          <p:cNvSpPr/>
          <p:nvPr/>
        </p:nvSpPr>
        <p:spPr>
          <a:xfrm>
            <a:off x="2596723" y="3400698"/>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Google Shape;139;p19"/>
          <p:cNvSpPr/>
          <p:nvPr/>
        </p:nvSpPr>
        <p:spPr>
          <a:xfrm rot="1279940">
            <a:off x="1575203" y="186361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Google Shape;138;p19"/>
          <p:cNvSpPr/>
          <p:nvPr/>
        </p:nvSpPr>
        <p:spPr>
          <a:xfrm>
            <a:off x="1742885" y="2921108"/>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Google Shape;137;p19"/>
          <p:cNvSpPr/>
          <p:nvPr/>
        </p:nvSpPr>
        <p:spPr>
          <a:xfrm rot="2697359">
            <a:off x="9997139" y="5217653"/>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Google Shape;139;p19"/>
          <p:cNvSpPr/>
          <p:nvPr/>
        </p:nvSpPr>
        <p:spPr>
          <a:xfrm rot="1279940">
            <a:off x="4899375" y="280189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Rectangle 69"/>
          <p:cNvSpPr/>
          <p:nvPr/>
        </p:nvSpPr>
        <p:spPr>
          <a:xfrm>
            <a:off x="1236771" y="3901746"/>
            <a:ext cx="2394243" cy="2119469"/>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sz="2400" dirty="0"/>
              <a:t>QR code meng-</a:t>
            </a:r>
            <a:r>
              <a:rPr lang="id-ID" sz="2400" i="1" dirty="0"/>
              <a:t>upload</a:t>
            </a:r>
            <a:r>
              <a:rPr lang="id-ID" sz="2400" dirty="0"/>
              <a:t> data menggunakan server FTP</a:t>
            </a:r>
          </a:p>
        </p:txBody>
      </p:sp>
      <p:pic>
        <p:nvPicPr>
          <p:cNvPr id="3" name="Picture 2" descr="Qr code&#10;&#10;Description automatically generated">
            <a:extLst>
              <a:ext uri="{FF2B5EF4-FFF2-40B4-BE49-F238E27FC236}">
                <a16:creationId xmlns:a16="http://schemas.microsoft.com/office/drawing/2014/main" xmlns="" id="{C7B326BE-D318-635A-F3FC-7039347D42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2496" y="3518660"/>
            <a:ext cx="2525705" cy="2525705"/>
          </a:xfrm>
          <a:prstGeom prst="rect">
            <a:avLst/>
          </a:prstGeom>
        </p:spPr>
      </p:pic>
    </p:spTree>
    <p:extLst>
      <p:ext uri="{BB962C8B-B14F-4D97-AF65-F5344CB8AC3E}">
        <p14:creationId xmlns:p14="http://schemas.microsoft.com/office/powerpoint/2010/main" val="16280147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100661" y="2581039"/>
            <a:ext cx="6297105" cy="2496277"/>
          </a:xfrm>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ICS atau </a:t>
            </a:r>
            <a:r>
              <a:rPr lang="id-ID" sz="2000" i="1" dirty="0">
                <a:latin typeface="Cambria" panose="02040503050406030204" pitchFamily="18" charset="0"/>
                <a:ea typeface="Cambria" panose="02040503050406030204" pitchFamily="18" charset="0"/>
              </a:rPr>
              <a:t>internet connection sharing </a:t>
            </a:r>
            <a:r>
              <a:rPr lang="id-ID" sz="2000" dirty="0">
                <a:latin typeface="Cambria" panose="02040503050406030204" pitchFamily="18" charset="0"/>
                <a:ea typeface="Cambria" panose="02040503050406030204" pitchFamily="18" charset="0"/>
              </a:rPr>
              <a:t>merupakan fitur berbagi koneksi jaringan internet dalam komputer Windows melalui interface kartu LAN dan kartu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Adapun konsep </a:t>
            </a:r>
            <a:r>
              <a:rPr lang="id-ID" sz="2000" i="1" dirty="0">
                <a:latin typeface="Cambria" panose="02040503050406030204" pitchFamily="18" charset="0"/>
                <a:ea typeface="Cambria" panose="02040503050406030204" pitchFamily="18" charset="0"/>
              </a:rPr>
              <a:t>tethering</a:t>
            </a:r>
            <a:r>
              <a:rPr lang="id-ID" sz="2000" dirty="0">
                <a:latin typeface="Cambria" panose="02040503050406030204" pitchFamily="18" charset="0"/>
                <a:ea typeface="Cambria" panose="02040503050406030204" pitchFamily="18" charset="0"/>
              </a:rPr>
              <a:t> adalah proses berbagi koneksi internet menggunakan perangkat </a:t>
            </a:r>
            <a:r>
              <a:rPr lang="id-ID" sz="2000" i="1" dirty="0">
                <a:latin typeface="Cambria" panose="02040503050406030204" pitchFamily="18" charset="0"/>
                <a:ea typeface="Cambria" panose="02040503050406030204" pitchFamily="18" charset="0"/>
              </a:rPr>
              <a:t>mobile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smartphone</a:t>
            </a:r>
            <a:r>
              <a:rPr lang="id-ID" sz="2000" dirty="0">
                <a:latin typeface="Cambria" panose="02040503050406030204" pitchFamily="18" charset="0"/>
                <a:ea typeface="Cambria" panose="02040503050406030204" pitchFamily="18" charset="0"/>
              </a:rPr>
              <a:t>) pada perangkat lain dengan menggunakan </a:t>
            </a:r>
            <a:r>
              <a:rPr lang="id-ID" sz="2000" i="1" dirty="0">
                <a:latin typeface="Cambria" panose="02040503050406030204" pitchFamily="18" charset="0"/>
                <a:ea typeface="Cambria" panose="02040503050406030204" pitchFamily="18" charset="0"/>
              </a:rPr>
              <a:t>wi-fi</a:t>
            </a:r>
            <a:r>
              <a:rPr lang="id-ID" sz="2000" dirty="0">
                <a:latin typeface="Cambria" panose="02040503050406030204" pitchFamily="18" charset="0"/>
                <a:ea typeface="Cambria" panose="02040503050406030204" pitchFamily="18" charset="0"/>
              </a:rPr>
              <a:t> atau kabel data. Untuk cara menggunakan layanan </a:t>
            </a:r>
            <a:r>
              <a:rPr lang="id-ID" sz="2000" i="1" dirty="0">
                <a:latin typeface="Cambria" panose="02040503050406030204" pitchFamily="18" charset="0"/>
                <a:ea typeface="Cambria" panose="02040503050406030204" pitchFamily="18" charset="0"/>
              </a:rPr>
              <a:t>tethering</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handphone</a:t>
            </a:r>
            <a:r>
              <a:rPr lang="id-ID" sz="2000" dirty="0">
                <a:latin typeface="Cambria" panose="02040503050406030204" pitchFamily="18" charset="0"/>
                <a:ea typeface="Cambria" panose="02040503050406030204" pitchFamily="18" charset="0"/>
              </a:rPr>
              <a:t>, pindai QR </a:t>
            </a:r>
            <a:r>
              <a:rPr lang="id-ID" sz="2000" i="1" dirty="0">
                <a:latin typeface="Cambria" panose="02040503050406030204" pitchFamily="18" charset="0"/>
                <a:ea typeface="Cambria" panose="02040503050406030204" pitchFamily="18" charset="0"/>
              </a:rPr>
              <a:t>code</a:t>
            </a:r>
            <a:r>
              <a:rPr lang="id-ID" sz="2000" dirty="0">
                <a:latin typeface="Cambria" panose="02040503050406030204" pitchFamily="18" charset="0"/>
                <a:ea typeface="Cambria" panose="02040503050406030204" pitchFamily="18" charset="0"/>
              </a:rPr>
              <a:t> berikut.</a:t>
            </a:r>
          </a:p>
        </p:txBody>
      </p:sp>
      <p:sp>
        <p:nvSpPr>
          <p:cNvPr id="6" name="Rectangle 5"/>
          <p:cNvSpPr/>
          <p:nvPr/>
        </p:nvSpPr>
        <p:spPr>
          <a:xfrm>
            <a:off x="1973286" y="2962420"/>
            <a:ext cx="1612315" cy="145600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id-ID" dirty="0"/>
              <a:t>QR code menggunakan layanan tethering </a:t>
            </a:r>
            <a:r>
              <a:rPr lang="id-ID" i="1" dirty="0"/>
              <a:t>handphone</a:t>
            </a:r>
            <a:endParaRPr lang="id-ID" dirty="0"/>
          </a:p>
        </p:txBody>
      </p:sp>
      <p:grpSp>
        <p:nvGrpSpPr>
          <p:cNvPr id="7" name="Group 6"/>
          <p:cNvGrpSpPr/>
          <p:nvPr/>
        </p:nvGrpSpPr>
        <p:grpSpPr>
          <a:xfrm>
            <a:off x="1567387" y="2272360"/>
            <a:ext cx="3242821" cy="1299580"/>
            <a:chOff x="2000367" y="576821"/>
            <a:chExt cx="3242821" cy="1299580"/>
          </a:xfrm>
        </p:grpSpPr>
        <p:sp>
          <p:nvSpPr>
            <p:cNvPr id="8" name="Rectangle 7"/>
            <p:cNvSpPr/>
            <p:nvPr/>
          </p:nvSpPr>
          <p:spPr>
            <a:xfrm>
              <a:off x="2000368" y="576821"/>
              <a:ext cx="3242820"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sp>
          <p:nvSpPr>
            <p:cNvPr id="9" name="Rectangle 8"/>
            <p:cNvSpPr/>
            <p:nvPr/>
          </p:nvSpPr>
          <p:spPr>
            <a:xfrm rot="5400000">
              <a:off x="1430705" y="1146484"/>
              <a:ext cx="1299579"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grpSp>
      <p:grpSp>
        <p:nvGrpSpPr>
          <p:cNvPr id="10" name="Group 9"/>
          <p:cNvGrpSpPr/>
          <p:nvPr/>
        </p:nvGrpSpPr>
        <p:grpSpPr>
          <a:xfrm flipH="1" flipV="1">
            <a:off x="7560844" y="4186611"/>
            <a:ext cx="3242821" cy="1299580"/>
            <a:chOff x="2000367" y="576821"/>
            <a:chExt cx="3242821" cy="1299580"/>
          </a:xfrm>
        </p:grpSpPr>
        <p:sp>
          <p:nvSpPr>
            <p:cNvPr id="11" name="Rectangle 10"/>
            <p:cNvSpPr/>
            <p:nvPr/>
          </p:nvSpPr>
          <p:spPr>
            <a:xfrm>
              <a:off x="2000368" y="576821"/>
              <a:ext cx="3242820"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sp>
          <p:nvSpPr>
            <p:cNvPr id="12" name="Rectangle 11"/>
            <p:cNvSpPr/>
            <p:nvPr/>
          </p:nvSpPr>
          <p:spPr>
            <a:xfrm rot="5400000">
              <a:off x="1430705" y="1146484"/>
              <a:ext cx="1299579" cy="160255"/>
            </a:xfrm>
            <a:prstGeom prst="rect">
              <a:avLst/>
            </a:prstGeom>
            <a:solidFill>
              <a:srgbClr val="F6A21D"/>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gr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4" name="Group 13"/>
          <p:cNvGrpSpPr/>
          <p:nvPr/>
        </p:nvGrpSpPr>
        <p:grpSpPr>
          <a:xfrm>
            <a:off x="838203" y="241753"/>
            <a:ext cx="6005657" cy="1261974"/>
            <a:chOff x="838203" y="317167"/>
            <a:chExt cx="6005657" cy="1261974"/>
          </a:xfrm>
        </p:grpSpPr>
        <p:sp>
          <p:nvSpPr>
            <p:cNvPr id="15"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6"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9</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8" name="TextBox 17"/>
          <p:cNvSpPr txBox="1"/>
          <p:nvPr/>
        </p:nvSpPr>
        <p:spPr>
          <a:xfrm>
            <a:off x="2246115" y="580502"/>
            <a:ext cx="4466853" cy="584775"/>
          </a:xfrm>
          <a:prstGeom prst="rect">
            <a:avLst/>
          </a:prstGeom>
          <a:noFill/>
        </p:spPr>
        <p:txBody>
          <a:bodyPr wrap="square" rtlCol="0">
            <a:spAutoFit/>
          </a:bodyPr>
          <a:lstStyle/>
          <a:p>
            <a:pPr lvl="0"/>
            <a:r>
              <a:rPr lang="id-ID" sz="3200" dirty="0">
                <a:latin typeface="Cambria" panose="02040503050406030204" pitchFamily="18" charset="0"/>
                <a:ea typeface="Cambria" panose="02040503050406030204" pitchFamily="18" charset="0"/>
              </a:rPr>
              <a:t>ICS/</a:t>
            </a:r>
            <a:r>
              <a:rPr lang="id-ID" sz="3200" i="1" dirty="0">
                <a:latin typeface="Cambria" panose="02040503050406030204" pitchFamily="18" charset="0"/>
                <a:ea typeface="Cambria" panose="02040503050406030204" pitchFamily="18" charset="0"/>
              </a:rPr>
              <a:t>Tethering</a:t>
            </a:r>
            <a:endParaRPr kumimoji="0" lang="en-US" sz="32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3" name="Picture 2" descr="Qr code&#10;&#10;Description automatically generated">
            <a:extLst>
              <a:ext uri="{FF2B5EF4-FFF2-40B4-BE49-F238E27FC236}">
                <a16:creationId xmlns:a16="http://schemas.microsoft.com/office/drawing/2014/main" xmlns="" id="{072A0360-99E0-65EC-A29B-BB2CF2FE89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6910" y="2790876"/>
            <a:ext cx="1905065" cy="1905065"/>
          </a:xfrm>
          <a:prstGeom prst="rect">
            <a:avLst/>
          </a:prstGeom>
        </p:spPr>
      </p:pic>
    </p:spTree>
    <p:extLst>
      <p:ext uri="{BB962C8B-B14F-4D97-AF65-F5344CB8AC3E}">
        <p14:creationId xmlns:p14="http://schemas.microsoft.com/office/powerpoint/2010/main" val="1071293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1147</TotalTime>
  <Words>5647</Words>
  <Application>Microsoft Office PowerPoint</Application>
  <PresentationFormat>Widescreen</PresentationFormat>
  <Paragraphs>691</Paragraphs>
  <Slides>102</Slides>
  <Notes>28</Notes>
  <HiddenSlides>0</HiddenSlides>
  <MMClips>0</MMClips>
  <ScaleCrop>false</ScaleCrop>
  <HeadingPairs>
    <vt:vector size="8" baseType="variant">
      <vt:variant>
        <vt:lpstr>Fonts Used</vt:lpstr>
      </vt:variant>
      <vt:variant>
        <vt:i4>6</vt:i4>
      </vt:variant>
      <vt:variant>
        <vt:lpstr>Theme</vt:lpstr>
      </vt:variant>
      <vt:variant>
        <vt:i4>11</vt:i4>
      </vt:variant>
      <vt:variant>
        <vt:lpstr>Embedded OLE Servers</vt:lpstr>
      </vt:variant>
      <vt:variant>
        <vt:i4>2</vt:i4>
      </vt:variant>
      <vt:variant>
        <vt:lpstr>Slide Titles</vt:lpstr>
      </vt:variant>
      <vt:variant>
        <vt:i4>102</vt:i4>
      </vt:variant>
    </vt:vector>
  </HeadingPairs>
  <TitlesOfParts>
    <vt:vector size="121" baseType="lpstr">
      <vt:lpstr>游ゴシック Light</vt:lpstr>
      <vt:lpstr>Arial</vt:lpstr>
      <vt:lpstr>Calibri</vt:lpstr>
      <vt:lpstr>Calibri Light</vt:lpstr>
      <vt:lpstr>Cambria</vt:lpstr>
      <vt:lpstr>Gill Sans MT</vt:lpstr>
      <vt:lpstr>Office Theme</vt:lpstr>
      <vt:lpstr>3_Office Theme</vt:lpstr>
      <vt:lpstr>1_Office Theme</vt:lpstr>
      <vt:lpstr>2_Office Theme</vt:lpstr>
      <vt:lpstr>4_Office Theme</vt:lpstr>
      <vt:lpstr>5_Office Theme</vt:lpstr>
      <vt:lpstr>6_Office Theme</vt:lpstr>
      <vt:lpstr>7_Office Theme</vt:lpstr>
      <vt:lpstr>8_Office Theme</vt:lpstr>
      <vt:lpstr>9_Office Theme</vt:lpstr>
      <vt:lpstr>11_Office Theme</vt:lpstr>
      <vt:lpstr>Visio.Drawing.11</vt:lpstr>
      <vt:lpstr>Visio.Drawing.15</vt:lpstr>
      <vt:lpstr>PowerPoint Presentation</vt:lpstr>
      <vt:lpstr>JARINGAN KOMPUTER DAN INTERNET</vt:lpstr>
      <vt:lpstr>PowerPoint Presentation</vt:lpstr>
      <vt:lpstr>PowerPoint Presentation</vt:lpstr>
      <vt:lpstr>PowerPoint Presentation</vt:lpstr>
      <vt:lpstr>PowerPoint Presentation</vt:lpstr>
      <vt:lpstr>PowerPoint Presentation</vt:lpstr>
      <vt:lpstr>Silahkan Kerjakan Aktivitas Mandiri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Ruang Kolaborasi 1</vt:lpstr>
      <vt:lpstr>Yuk, Kerjakan Asah Literasimu!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Asah Literasimu!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Asah Literasimu!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2</vt:lpstr>
      <vt:lpstr>Yuk, Kerjakan Ruang Kolaborasi 2</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4 JARINGAN KOMPUTER DAN INTERNET</dc:title>
  <dc:creator>rakhm</dc:creator>
  <cp:lastModifiedBy>Hartico Caesario Octama</cp:lastModifiedBy>
  <cp:revision>132</cp:revision>
  <dcterms:created xsi:type="dcterms:W3CDTF">2022-07-10T16:35:45Z</dcterms:created>
  <dcterms:modified xsi:type="dcterms:W3CDTF">2022-08-15T08:47:11Z</dcterms:modified>
</cp:coreProperties>
</file>